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615" r:id="rId2"/>
    <p:sldId id="749" r:id="rId3"/>
    <p:sldId id="750" r:id="rId4"/>
    <p:sldId id="755" r:id="rId5"/>
    <p:sldId id="893" r:id="rId6"/>
    <p:sldId id="894" r:id="rId7"/>
    <p:sldId id="787" r:id="rId8"/>
    <p:sldId id="788" r:id="rId9"/>
    <p:sldId id="827" r:id="rId10"/>
    <p:sldId id="628" r:id="rId11"/>
    <p:sldId id="293" r:id="rId12"/>
    <p:sldId id="286" r:id="rId13"/>
    <p:sldId id="378" r:id="rId14"/>
    <p:sldId id="341" r:id="rId15"/>
    <p:sldId id="351" r:id="rId16"/>
    <p:sldId id="288" r:id="rId17"/>
    <p:sldId id="287" r:id="rId18"/>
    <p:sldId id="289" r:id="rId19"/>
    <p:sldId id="291" r:id="rId20"/>
    <p:sldId id="290" r:id="rId21"/>
    <p:sldId id="292" r:id="rId22"/>
    <p:sldId id="828" r:id="rId23"/>
    <p:sldId id="294" r:id="rId24"/>
    <p:sldId id="295" r:id="rId25"/>
    <p:sldId id="761" r:id="rId26"/>
    <p:sldId id="301" r:id="rId27"/>
    <p:sldId id="982" r:id="rId28"/>
    <p:sldId id="717" r:id="rId29"/>
    <p:sldId id="746" r:id="rId30"/>
    <p:sldId id="735" r:id="rId31"/>
    <p:sldId id="764" r:id="rId32"/>
    <p:sldId id="353" r:id="rId33"/>
    <p:sldId id="349" r:id="rId34"/>
    <p:sldId id="347" r:id="rId35"/>
    <p:sldId id="344" r:id="rId36"/>
    <p:sldId id="335" r:id="rId37"/>
    <p:sldId id="782" r:id="rId38"/>
    <p:sldId id="476" r:id="rId39"/>
    <p:sldId id="743" r:id="rId40"/>
    <p:sldId id="334" r:id="rId41"/>
    <p:sldId id="332" r:id="rId42"/>
    <p:sldId id="333" r:id="rId43"/>
    <p:sldId id="336" r:id="rId44"/>
    <p:sldId id="428" r:id="rId45"/>
    <p:sldId id="350" r:id="rId46"/>
    <p:sldId id="342" r:id="rId47"/>
    <p:sldId id="338" r:id="rId48"/>
    <p:sldId id="339" r:id="rId49"/>
    <p:sldId id="784" r:id="rId50"/>
    <p:sldId id="472" r:id="rId51"/>
    <p:sldId id="263" r:id="rId52"/>
    <p:sldId id="280" r:id="rId53"/>
    <p:sldId id="765" r:id="rId54"/>
    <p:sldId id="721" r:id="rId55"/>
    <p:sldId id="277" r:id="rId56"/>
    <p:sldId id="260" r:id="rId57"/>
    <p:sldId id="283" r:id="rId58"/>
    <p:sldId id="758" r:id="rId59"/>
    <p:sldId id="465" r:id="rId60"/>
    <p:sldId id="793" r:id="rId61"/>
    <p:sldId id="732" r:id="rId62"/>
    <p:sldId id="733" r:id="rId63"/>
    <p:sldId id="917" r:id="rId64"/>
    <p:sldId id="276" r:id="rId65"/>
    <p:sldId id="915" r:id="rId66"/>
    <p:sldId id="271" r:id="rId67"/>
    <p:sldId id="794" r:id="rId68"/>
    <p:sldId id="900" r:id="rId69"/>
    <p:sldId id="744" r:id="rId70"/>
    <p:sldId id="747" r:id="rId71"/>
    <p:sldId id="919" r:id="rId72"/>
    <p:sldId id="754" r:id="rId73"/>
    <p:sldId id="901" r:id="rId74"/>
    <p:sldId id="902" r:id="rId75"/>
    <p:sldId id="752" r:id="rId76"/>
    <p:sldId id="920" r:id="rId77"/>
    <p:sldId id="921" r:id="rId78"/>
    <p:sldId id="922" r:id="rId79"/>
    <p:sldId id="923" r:id="rId80"/>
    <p:sldId id="924" r:id="rId81"/>
    <p:sldId id="925" r:id="rId82"/>
    <p:sldId id="926" r:id="rId83"/>
    <p:sldId id="929" r:id="rId84"/>
    <p:sldId id="927" r:id="rId85"/>
    <p:sldId id="928" r:id="rId86"/>
    <p:sldId id="909" r:id="rId87"/>
    <p:sldId id="757" r:id="rId88"/>
    <p:sldId id="905" r:id="rId89"/>
    <p:sldId id="759" r:id="rId90"/>
    <p:sldId id="783" r:id="rId91"/>
    <p:sldId id="911" r:id="rId92"/>
    <p:sldId id="910"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4AC3357-5DAD-43FF-BBAF-BE75644827CD}">
          <p14:sldIdLst/>
        </p14:section>
        <p14:section name="Program" id="{A83E9F2C-83C9-48AB-A026-44EF879118BB}">
          <p14:sldIdLst/>
        </p14:section>
        <p14:section name="Toni L Griffin" id="{BA6E8C3D-2C28-4468-90CA-24315231973B}">
          <p14:sldIdLst/>
        </p14:section>
        <p14:section name="Closing" id="{66BD6FA1-820E-4EB0-95B4-02482809C215}">
          <p14:sldIdLst/>
        </p14:section>
        <p14:section name="Default Section" id="{EA9AC44C-1A83-3449-A252-83D08A7A5878}">
          <p14:sldIdLst>
            <p14:sldId id="615"/>
            <p14:sldId id="749"/>
            <p14:sldId id="750"/>
            <p14:sldId id="755"/>
            <p14:sldId id="893"/>
            <p14:sldId id="894"/>
            <p14:sldId id="787"/>
            <p14:sldId id="788"/>
            <p14:sldId id="827"/>
            <p14:sldId id="628"/>
            <p14:sldId id="293"/>
            <p14:sldId id="286"/>
            <p14:sldId id="378"/>
            <p14:sldId id="341"/>
            <p14:sldId id="351"/>
            <p14:sldId id="288"/>
            <p14:sldId id="287"/>
            <p14:sldId id="289"/>
            <p14:sldId id="291"/>
            <p14:sldId id="290"/>
            <p14:sldId id="292"/>
            <p14:sldId id="828"/>
            <p14:sldId id="294"/>
            <p14:sldId id="295"/>
            <p14:sldId id="761"/>
            <p14:sldId id="301"/>
            <p14:sldId id="982"/>
            <p14:sldId id="717"/>
            <p14:sldId id="746"/>
            <p14:sldId id="735"/>
            <p14:sldId id="764"/>
            <p14:sldId id="353"/>
            <p14:sldId id="349"/>
            <p14:sldId id="347"/>
            <p14:sldId id="344"/>
            <p14:sldId id="335"/>
            <p14:sldId id="782"/>
            <p14:sldId id="476"/>
            <p14:sldId id="743"/>
            <p14:sldId id="334"/>
            <p14:sldId id="332"/>
            <p14:sldId id="333"/>
            <p14:sldId id="336"/>
            <p14:sldId id="428"/>
            <p14:sldId id="350"/>
            <p14:sldId id="342"/>
            <p14:sldId id="338"/>
            <p14:sldId id="339"/>
            <p14:sldId id="784"/>
            <p14:sldId id="472"/>
            <p14:sldId id="263"/>
            <p14:sldId id="280"/>
            <p14:sldId id="765"/>
            <p14:sldId id="721"/>
            <p14:sldId id="277"/>
            <p14:sldId id="260"/>
            <p14:sldId id="283"/>
            <p14:sldId id="758"/>
            <p14:sldId id="465"/>
            <p14:sldId id="793"/>
            <p14:sldId id="732"/>
            <p14:sldId id="733"/>
            <p14:sldId id="917"/>
            <p14:sldId id="276"/>
            <p14:sldId id="915"/>
            <p14:sldId id="271"/>
            <p14:sldId id="794"/>
            <p14:sldId id="900"/>
            <p14:sldId id="744"/>
            <p14:sldId id="747"/>
            <p14:sldId id="919"/>
            <p14:sldId id="754"/>
            <p14:sldId id="901"/>
            <p14:sldId id="902"/>
            <p14:sldId id="752"/>
            <p14:sldId id="920"/>
            <p14:sldId id="921"/>
            <p14:sldId id="922"/>
            <p14:sldId id="923"/>
            <p14:sldId id="924"/>
            <p14:sldId id="925"/>
            <p14:sldId id="926"/>
            <p14:sldId id="929"/>
            <p14:sldId id="927"/>
            <p14:sldId id="928"/>
            <p14:sldId id="909"/>
            <p14:sldId id="757"/>
            <p14:sldId id="905"/>
            <p14:sldId id="759"/>
            <p14:sldId id="783"/>
            <p14:sldId id="911"/>
            <p14:sldId id="9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7FFE"/>
    <a:srgbClr val="FF40FF"/>
    <a:srgbClr val="FFC4FB"/>
    <a:srgbClr val="FFFFFF"/>
    <a:srgbClr val="D5FC79"/>
    <a:srgbClr val="FF789B"/>
    <a:srgbClr val="FF9300"/>
    <a:srgbClr val="D9D3C2"/>
    <a:srgbClr val="155C52"/>
    <a:srgbClr val="1B7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83"/>
    <p:restoredTop sz="95470"/>
  </p:normalViewPr>
  <p:slideViewPr>
    <p:cSldViewPr snapToGrid="0" snapToObjects="1">
      <p:cViewPr>
        <p:scale>
          <a:sx n="73" d="100"/>
          <a:sy n="73" d="100"/>
        </p:scale>
        <p:origin x="864" y="616"/>
      </p:cViewPr>
      <p:guideLst/>
    </p:cSldViewPr>
  </p:slideViewPr>
  <p:notesTextViewPr>
    <p:cViewPr>
      <p:scale>
        <a:sx n="1" d="1"/>
        <a:sy n="1" d="1"/>
      </p:scale>
      <p:origin x="0" y="0"/>
    </p:cViewPr>
  </p:notesTextViewPr>
  <p:sorterViewPr>
    <p:cViewPr>
      <p:scale>
        <a:sx n="71" d="100"/>
        <a:sy n="71" d="100"/>
      </p:scale>
      <p:origin x="0" y="0"/>
    </p:cViewPr>
  </p:sorterViewPr>
  <p:notesViewPr>
    <p:cSldViewPr snapToGrid="0" snapToObjects="1">
      <p:cViewPr varScale="1">
        <p:scale>
          <a:sx n="77" d="100"/>
          <a:sy n="77" d="100"/>
        </p:scale>
        <p:origin x="24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B4CE8-E533-0345-861D-7265FB56FDD4}"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8D183E37-F9F6-764E-A3DB-46E680AF251E}">
      <dgm:prSet phldrT="[Text]" custT="1"/>
      <dgm:spPr>
        <a:solidFill>
          <a:schemeClr val="bg2">
            <a:lumMod val="75000"/>
            <a:alpha val="79000"/>
          </a:schemeClr>
        </a:solidFill>
      </dgm:spPr>
      <dgm:t>
        <a:bodyPr/>
        <a:lstStyle/>
        <a:p>
          <a:r>
            <a:rPr lang="en-US" sz="3200" b="1" i="0" dirty="0">
              <a:solidFill>
                <a:schemeClr val="bg1"/>
              </a:solidFill>
              <a:latin typeface="Bebas Neue" panose="020B0606020202050201" pitchFamily="34" charset="77"/>
              <a:ea typeface="November Std Hea" pitchFamily="2" charset="77"/>
            </a:rPr>
            <a:t>just urbanism</a:t>
          </a:r>
        </a:p>
      </dgm:t>
    </dgm:pt>
    <dgm:pt modelId="{5A710DB6-F51C-0B4E-AA43-357CE6BA1B45}" type="parTrans" cxnId="{845D8924-F161-C242-A2CE-35F423C50336}">
      <dgm:prSet/>
      <dgm:spPr/>
      <dgm:t>
        <a:bodyPr/>
        <a:lstStyle/>
        <a:p>
          <a:endParaRPr lang="en-US"/>
        </a:p>
      </dgm:t>
    </dgm:pt>
    <dgm:pt modelId="{7BC236BF-21C9-8B40-BA5F-BAF5783667B0}" type="sibTrans" cxnId="{845D8924-F161-C242-A2CE-35F423C50336}">
      <dgm:prSet/>
      <dgm:spPr/>
      <dgm:t>
        <a:bodyPr/>
        <a:lstStyle/>
        <a:p>
          <a:endParaRPr lang="en-US"/>
        </a:p>
      </dgm:t>
    </dgm:pt>
    <dgm:pt modelId="{31E1E72C-CBC5-5F49-8AFC-4EC6EE205CC1}">
      <dgm:prSet phldrT="[Text]" custT="1"/>
      <dgm:spPr>
        <a:solidFill>
          <a:srgbClr val="7030A0">
            <a:alpha val="86583"/>
          </a:srgbClr>
        </a:solidFill>
      </dgm:spPr>
      <dgm:t>
        <a:bodyPr/>
        <a:lstStyle/>
        <a:p>
          <a:r>
            <a:rPr lang="en-US" sz="1600" dirty="0">
              <a:solidFill>
                <a:schemeClr val="bg1"/>
              </a:solidFill>
              <a:latin typeface="Bebas Neue" panose="020B0606020202050201" pitchFamily="34" charset="77"/>
            </a:rPr>
            <a:t>restorative</a:t>
          </a:r>
        </a:p>
      </dgm:t>
    </dgm:pt>
    <dgm:pt modelId="{4AAF5D01-254A-EA44-8E9B-167177C80A2E}" type="parTrans" cxnId="{62E4AC74-DB7C-E14C-A93E-A8802AF35039}">
      <dgm:prSet/>
      <dgm:spPr/>
      <dgm:t>
        <a:bodyPr/>
        <a:lstStyle/>
        <a:p>
          <a:endParaRPr lang="en-US"/>
        </a:p>
      </dgm:t>
    </dgm:pt>
    <dgm:pt modelId="{D6BECD1A-C355-744A-A0D3-0C761FA2B0B7}" type="sibTrans" cxnId="{62E4AC74-DB7C-E14C-A93E-A8802AF35039}">
      <dgm:prSet/>
      <dgm:spPr/>
      <dgm:t>
        <a:bodyPr/>
        <a:lstStyle/>
        <a:p>
          <a:endParaRPr lang="en-US"/>
        </a:p>
      </dgm:t>
    </dgm:pt>
    <dgm:pt modelId="{79941227-21D8-4A44-990B-44F202294745}">
      <dgm:prSet phldrT="[Text]" custT="1"/>
      <dgm:spPr>
        <a:solidFill>
          <a:srgbClr val="FFC000">
            <a:alpha val="86583"/>
          </a:srgbClr>
        </a:solidFill>
      </dgm:spPr>
      <dgm:t>
        <a:bodyPr/>
        <a:lstStyle/>
        <a:p>
          <a:r>
            <a:rPr lang="en-US" sz="1600" dirty="0">
              <a:solidFill>
                <a:schemeClr val="bg1"/>
              </a:solidFill>
              <a:latin typeface="Bebas Neue" panose="020B0606020202050201" pitchFamily="34" charset="77"/>
            </a:rPr>
            <a:t>grasstops</a:t>
          </a:r>
        </a:p>
      </dgm:t>
    </dgm:pt>
    <dgm:pt modelId="{979109DD-467E-D848-869A-7FE64A2BC3DE}" type="parTrans" cxnId="{1674CCF2-F17F-AC4F-8C75-DD60CB5392FA}">
      <dgm:prSet/>
      <dgm:spPr/>
      <dgm:t>
        <a:bodyPr/>
        <a:lstStyle/>
        <a:p>
          <a:endParaRPr lang="en-US"/>
        </a:p>
      </dgm:t>
    </dgm:pt>
    <dgm:pt modelId="{0357E72A-7D00-0943-8FB8-7B98A0ECFBC5}" type="sibTrans" cxnId="{1674CCF2-F17F-AC4F-8C75-DD60CB5392FA}">
      <dgm:prSet/>
      <dgm:spPr/>
      <dgm:t>
        <a:bodyPr/>
        <a:lstStyle/>
        <a:p>
          <a:endParaRPr lang="en-US"/>
        </a:p>
      </dgm:t>
    </dgm:pt>
    <dgm:pt modelId="{2FC56D93-9B3C-8B4E-98B3-D4514B300918}">
      <dgm:prSet phldrT="[Text]" custT="1"/>
      <dgm:spPr>
        <a:solidFill>
          <a:srgbClr val="FFC000">
            <a:alpha val="86583"/>
          </a:srgbClr>
        </a:solidFill>
      </dgm:spPr>
      <dgm:t>
        <a:bodyPr/>
        <a:lstStyle/>
        <a:p>
          <a:r>
            <a:rPr lang="en-US" sz="1600" dirty="0">
              <a:solidFill>
                <a:schemeClr val="bg1"/>
              </a:solidFill>
              <a:latin typeface="Bebas Neue" panose="020B0606020202050201" pitchFamily="34" charset="77"/>
            </a:rPr>
            <a:t>grassroots</a:t>
          </a:r>
        </a:p>
      </dgm:t>
    </dgm:pt>
    <dgm:pt modelId="{78AC7142-C556-1F41-A068-11139BE9D6E8}" type="parTrans" cxnId="{AF084E4A-1613-784E-95F6-C8F4CADBEFDE}">
      <dgm:prSet/>
      <dgm:spPr/>
      <dgm:t>
        <a:bodyPr/>
        <a:lstStyle/>
        <a:p>
          <a:endParaRPr lang="en-US"/>
        </a:p>
      </dgm:t>
    </dgm:pt>
    <dgm:pt modelId="{5F82AF1E-C9D2-6444-BC90-22E68CA37D48}" type="sibTrans" cxnId="{AF084E4A-1613-784E-95F6-C8F4CADBEFDE}">
      <dgm:prSet/>
      <dgm:spPr/>
      <dgm:t>
        <a:bodyPr/>
        <a:lstStyle/>
        <a:p>
          <a:endParaRPr lang="en-US"/>
        </a:p>
      </dgm:t>
    </dgm:pt>
    <dgm:pt modelId="{343B5476-95C8-4E4B-8F07-C54147DA5DF8}">
      <dgm:prSet phldrT="[Text]" custT="1"/>
      <dgm:spPr>
        <a:solidFill>
          <a:srgbClr val="7030A0">
            <a:alpha val="86583"/>
          </a:srgbClr>
        </a:solidFill>
      </dgm:spPr>
      <dgm:t>
        <a:bodyPr/>
        <a:lstStyle/>
        <a:p>
          <a:r>
            <a:rPr lang="en-US" sz="1600" dirty="0">
              <a:solidFill>
                <a:schemeClr val="bg1"/>
              </a:solidFill>
              <a:latin typeface="Bebas Neue" panose="020B0606020202050201" pitchFamily="34" charset="77"/>
            </a:rPr>
            <a:t>values-based</a:t>
          </a:r>
        </a:p>
      </dgm:t>
    </dgm:pt>
    <dgm:pt modelId="{51EB88EF-DA30-B645-A0F1-DA2DAFCEF0BF}" type="parTrans" cxnId="{5B0C9FF8-6CC9-F341-BFA1-51FAC023B7A5}">
      <dgm:prSet/>
      <dgm:spPr/>
      <dgm:t>
        <a:bodyPr/>
        <a:lstStyle/>
        <a:p>
          <a:endParaRPr lang="en-US"/>
        </a:p>
      </dgm:t>
    </dgm:pt>
    <dgm:pt modelId="{395F1118-5D09-6047-9C6A-44C5AADD018C}" type="sibTrans" cxnId="{5B0C9FF8-6CC9-F341-BFA1-51FAC023B7A5}">
      <dgm:prSet/>
      <dgm:spPr/>
      <dgm:t>
        <a:bodyPr/>
        <a:lstStyle/>
        <a:p>
          <a:endParaRPr lang="en-US"/>
        </a:p>
      </dgm:t>
    </dgm:pt>
    <dgm:pt modelId="{D0D39E2F-987A-AF4A-A992-697B9880CC26}">
      <dgm:prSet phldrT="[Text]" custT="1"/>
      <dgm:spPr>
        <a:solidFill>
          <a:srgbClr val="7030A0">
            <a:alpha val="86583"/>
          </a:srgbClr>
        </a:solidFill>
      </dgm:spPr>
      <dgm:t>
        <a:bodyPr/>
        <a:lstStyle/>
        <a:p>
          <a:r>
            <a:rPr lang="en-US" sz="1600" dirty="0">
              <a:solidFill>
                <a:schemeClr val="bg1"/>
              </a:solidFill>
              <a:latin typeface="Bebas Neue" panose="020B0606020202050201" pitchFamily="34" charset="77"/>
            </a:rPr>
            <a:t>disruptive</a:t>
          </a:r>
        </a:p>
      </dgm:t>
    </dgm:pt>
    <dgm:pt modelId="{2946E0A5-5C12-6448-BC4E-1054F878C1F0}" type="parTrans" cxnId="{59890C0D-4A82-294C-826A-DF08B7581947}">
      <dgm:prSet/>
      <dgm:spPr/>
      <dgm:t>
        <a:bodyPr/>
        <a:lstStyle/>
        <a:p>
          <a:endParaRPr lang="en-US"/>
        </a:p>
      </dgm:t>
    </dgm:pt>
    <dgm:pt modelId="{6B35961B-2B64-D844-95A1-987AE93803D2}" type="sibTrans" cxnId="{59890C0D-4A82-294C-826A-DF08B7581947}">
      <dgm:prSet/>
      <dgm:spPr/>
      <dgm:t>
        <a:bodyPr/>
        <a:lstStyle/>
        <a:p>
          <a:endParaRPr lang="en-US"/>
        </a:p>
      </dgm:t>
    </dgm:pt>
    <dgm:pt modelId="{E0C62921-9010-D24C-BAD8-4E7EB1DABCF4}">
      <dgm:prSet phldrT="[Text]" custT="1"/>
      <dgm:spPr>
        <a:solidFill>
          <a:srgbClr val="FF40FF">
            <a:alpha val="86583"/>
          </a:srgbClr>
        </a:solidFill>
      </dgm:spPr>
      <dgm:t>
        <a:bodyPr/>
        <a:lstStyle/>
        <a:p>
          <a:r>
            <a:rPr lang="en-US" sz="1600" dirty="0">
              <a:solidFill>
                <a:schemeClr val="bg1"/>
              </a:solidFill>
              <a:latin typeface="Bebas Neue" panose="020B0606020202050201" pitchFamily="34" charset="77"/>
            </a:rPr>
            <a:t>cross disciplinary</a:t>
          </a:r>
        </a:p>
      </dgm:t>
    </dgm:pt>
    <dgm:pt modelId="{40E6750F-A485-7245-942F-7CC951BAF7AA}" type="parTrans" cxnId="{8DCCABE1-412A-7B4E-8F20-C58C42F2E569}">
      <dgm:prSet/>
      <dgm:spPr/>
      <dgm:t>
        <a:bodyPr/>
        <a:lstStyle/>
        <a:p>
          <a:endParaRPr lang="en-US"/>
        </a:p>
      </dgm:t>
    </dgm:pt>
    <dgm:pt modelId="{54B04DE4-343D-574B-8229-A2E10A4E1071}" type="sibTrans" cxnId="{8DCCABE1-412A-7B4E-8F20-C58C42F2E569}">
      <dgm:prSet/>
      <dgm:spPr/>
      <dgm:t>
        <a:bodyPr/>
        <a:lstStyle/>
        <a:p>
          <a:endParaRPr lang="en-US"/>
        </a:p>
      </dgm:t>
    </dgm:pt>
    <dgm:pt modelId="{89FBFEE8-57AF-6242-9DF4-3E17C70F6BBA}">
      <dgm:prSet phldrT="[Text]" custT="1"/>
      <dgm:spPr>
        <a:solidFill>
          <a:srgbClr val="FF40FF">
            <a:alpha val="86583"/>
          </a:srgbClr>
        </a:solidFill>
      </dgm:spPr>
      <dgm:t>
        <a:bodyPr/>
        <a:lstStyle/>
        <a:p>
          <a:r>
            <a:rPr lang="en-US" sz="1600" dirty="0">
              <a:solidFill>
                <a:schemeClr val="bg1"/>
              </a:solidFill>
              <a:latin typeface="Bebas Neue" panose="020B0606020202050201" pitchFamily="34" charset="77"/>
            </a:rPr>
            <a:t>cultural competency</a:t>
          </a:r>
        </a:p>
      </dgm:t>
    </dgm:pt>
    <dgm:pt modelId="{81B1A5E0-BA65-8348-A3B2-26FCACC6A259}" type="parTrans" cxnId="{52FA1925-B657-734E-B867-52434FCF5EC1}">
      <dgm:prSet/>
      <dgm:spPr/>
      <dgm:t>
        <a:bodyPr/>
        <a:lstStyle/>
        <a:p>
          <a:endParaRPr lang="en-US"/>
        </a:p>
      </dgm:t>
    </dgm:pt>
    <dgm:pt modelId="{B0475064-D266-DA43-ABB9-C4BB18CECF85}" type="sibTrans" cxnId="{52FA1925-B657-734E-B867-52434FCF5EC1}">
      <dgm:prSet/>
      <dgm:spPr/>
      <dgm:t>
        <a:bodyPr/>
        <a:lstStyle/>
        <a:p>
          <a:endParaRPr lang="en-US"/>
        </a:p>
      </dgm:t>
    </dgm:pt>
    <dgm:pt modelId="{61E03E6D-E0AD-604B-87B1-47F6E903E981}">
      <dgm:prSet phldrT="[Text]" custT="1"/>
      <dgm:spPr>
        <a:solidFill>
          <a:srgbClr val="77933C">
            <a:alpha val="86583"/>
          </a:srgbClr>
        </a:solidFill>
      </dgm:spPr>
      <dgm:t>
        <a:bodyPr/>
        <a:lstStyle/>
        <a:p>
          <a:r>
            <a:rPr lang="en-US" sz="1600" dirty="0">
              <a:solidFill>
                <a:schemeClr val="bg1"/>
              </a:solidFill>
              <a:latin typeface="Bebas Neue" panose="020B0606020202050201" pitchFamily="34" charset="77"/>
            </a:rPr>
            <a:t>political</a:t>
          </a:r>
        </a:p>
      </dgm:t>
    </dgm:pt>
    <dgm:pt modelId="{0BE7519B-2347-7944-9904-D1E720704615}" type="parTrans" cxnId="{C415A42B-8A84-3149-9E5D-3384E74A1DB4}">
      <dgm:prSet/>
      <dgm:spPr/>
      <dgm:t>
        <a:bodyPr/>
        <a:lstStyle/>
        <a:p>
          <a:endParaRPr lang="en-US"/>
        </a:p>
      </dgm:t>
    </dgm:pt>
    <dgm:pt modelId="{758A54AA-15FE-3C43-8E89-A7B5093019EE}" type="sibTrans" cxnId="{C415A42B-8A84-3149-9E5D-3384E74A1DB4}">
      <dgm:prSet/>
      <dgm:spPr/>
      <dgm:t>
        <a:bodyPr/>
        <a:lstStyle/>
        <a:p>
          <a:endParaRPr lang="en-US"/>
        </a:p>
      </dgm:t>
    </dgm:pt>
    <dgm:pt modelId="{F7942980-892C-7B40-A21A-60F12EEF7D2D}">
      <dgm:prSet phldrT="[Text]" custT="1"/>
      <dgm:spPr>
        <a:solidFill>
          <a:srgbClr val="77933C">
            <a:alpha val="86583"/>
          </a:srgbClr>
        </a:solidFill>
      </dgm:spPr>
      <dgm:t>
        <a:bodyPr/>
        <a:lstStyle/>
        <a:p>
          <a:r>
            <a:rPr lang="en-US" sz="1500" dirty="0">
              <a:solidFill>
                <a:schemeClr val="bg1"/>
              </a:solidFill>
              <a:latin typeface="Bebas Neue" panose="020B0606020202050201" pitchFamily="34" charset="77"/>
            </a:rPr>
            <a:t>accountability</a:t>
          </a:r>
        </a:p>
      </dgm:t>
    </dgm:pt>
    <dgm:pt modelId="{5BF22BEE-D76A-AD42-8C80-53BE37F9EFB5}" type="parTrans" cxnId="{3A254645-6234-5543-9042-C87215E28868}">
      <dgm:prSet/>
      <dgm:spPr/>
      <dgm:t>
        <a:bodyPr/>
        <a:lstStyle/>
        <a:p>
          <a:endParaRPr lang="en-US"/>
        </a:p>
      </dgm:t>
    </dgm:pt>
    <dgm:pt modelId="{5EA5F546-C3D7-704A-8967-6217D5103B4A}" type="sibTrans" cxnId="{3A254645-6234-5543-9042-C87215E28868}">
      <dgm:prSet/>
      <dgm:spPr/>
      <dgm:t>
        <a:bodyPr/>
        <a:lstStyle/>
        <a:p>
          <a:endParaRPr lang="en-US"/>
        </a:p>
      </dgm:t>
    </dgm:pt>
    <dgm:pt modelId="{E802D20C-0C83-E547-A5B7-B9401C257158}">
      <dgm:prSet phldrT="[Text]" custT="1"/>
      <dgm:spPr>
        <a:solidFill>
          <a:srgbClr val="FF40FF">
            <a:alpha val="86583"/>
          </a:srgbClr>
        </a:solidFill>
      </dgm:spPr>
      <dgm:t>
        <a:bodyPr/>
        <a:lstStyle/>
        <a:p>
          <a:r>
            <a:rPr lang="en-US" sz="1600" dirty="0">
              <a:solidFill>
                <a:schemeClr val="bg1"/>
              </a:solidFill>
              <a:latin typeface="Bebas Neue" panose="020B0606020202050201" pitchFamily="34" charset="77"/>
            </a:rPr>
            <a:t>community  expertise</a:t>
          </a:r>
        </a:p>
      </dgm:t>
    </dgm:pt>
    <dgm:pt modelId="{6F29456B-5FDC-584C-85A5-5FDD5ACA00D9}" type="sibTrans" cxnId="{026FEA93-3A2B-064D-92B3-F4011167EE04}">
      <dgm:prSet/>
      <dgm:spPr/>
      <dgm:t>
        <a:bodyPr/>
        <a:lstStyle/>
        <a:p>
          <a:endParaRPr lang="en-US"/>
        </a:p>
      </dgm:t>
    </dgm:pt>
    <dgm:pt modelId="{4EC2664C-25A3-6146-9C8C-2CD2018F8228}" type="parTrans" cxnId="{026FEA93-3A2B-064D-92B3-F4011167EE04}">
      <dgm:prSet/>
      <dgm:spPr/>
      <dgm:t>
        <a:bodyPr/>
        <a:lstStyle/>
        <a:p>
          <a:endParaRPr lang="en-US"/>
        </a:p>
      </dgm:t>
    </dgm:pt>
    <dgm:pt modelId="{A5FEB2DD-204A-C44F-A182-3F7D85C80781}" type="pres">
      <dgm:prSet presAssocID="{786B4CE8-E533-0345-861D-7265FB56FDD4}" presName="composite" presStyleCnt="0">
        <dgm:presLayoutVars>
          <dgm:chMax val="1"/>
          <dgm:dir/>
          <dgm:resizeHandles val="exact"/>
        </dgm:presLayoutVars>
      </dgm:prSet>
      <dgm:spPr/>
    </dgm:pt>
    <dgm:pt modelId="{B37C0B01-4EF8-D048-A21D-3C8F09832F36}" type="pres">
      <dgm:prSet presAssocID="{786B4CE8-E533-0345-861D-7265FB56FDD4}" presName="radial" presStyleCnt="0">
        <dgm:presLayoutVars>
          <dgm:animLvl val="ctr"/>
        </dgm:presLayoutVars>
      </dgm:prSet>
      <dgm:spPr/>
    </dgm:pt>
    <dgm:pt modelId="{4D7E8EAF-E0C5-E744-95D9-A271BC311030}" type="pres">
      <dgm:prSet presAssocID="{8D183E37-F9F6-764E-A3DB-46E680AF251E}" presName="centerShape" presStyleLbl="vennNode1" presStyleIdx="0" presStyleCnt="11"/>
      <dgm:spPr/>
    </dgm:pt>
    <dgm:pt modelId="{4D01CDBD-0362-6F41-A3EA-72E69D321E7C}" type="pres">
      <dgm:prSet presAssocID="{31E1E72C-CBC5-5F49-8AFC-4EC6EE205CC1}" presName="node" presStyleLbl="vennNode1" presStyleIdx="1" presStyleCnt="11">
        <dgm:presLayoutVars>
          <dgm:bulletEnabled val="1"/>
        </dgm:presLayoutVars>
      </dgm:prSet>
      <dgm:spPr/>
    </dgm:pt>
    <dgm:pt modelId="{B192C9C9-E49F-7746-901F-B3468C4AD8A7}" type="pres">
      <dgm:prSet presAssocID="{D0D39E2F-987A-AF4A-A992-697B9880CC26}" presName="node" presStyleLbl="vennNode1" presStyleIdx="2" presStyleCnt="11">
        <dgm:presLayoutVars>
          <dgm:bulletEnabled val="1"/>
        </dgm:presLayoutVars>
      </dgm:prSet>
      <dgm:spPr/>
    </dgm:pt>
    <dgm:pt modelId="{5CA46CBF-20B5-1641-968A-C0EAD822AE9B}" type="pres">
      <dgm:prSet presAssocID="{343B5476-95C8-4E4B-8F07-C54147DA5DF8}" presName="node" presStyleLbl="vennNode1" presStyleIdx="3" presStyleCnt="11">
        <dgm:presLayoutVars>
          <dgm:bulletEnabled val="1"/>
        </dgm:presLayoutVars>
      </dgm:prSet>
      <dgm:spPr/>
    </dgm:pt>
    <dgm:pt modelId="{E89D58BF-94B5-FD43-B4B9-7362D96BB76D}" type="pres">
      <dgm:prSet presAssocID="{89FBFEE8-57AF-6242-9DF4-3E17C70F6BBA}" presName="node" presStyleLbl="vennNode1" presStyleIdx="4" presStyleCnt="11">
        <dgm:presLayoutVars>
          <dgm:bulletEnabled val="1"/>
        </dgm:presLayoutVars>
      </dgm:prSet>
      <dgm:spPr/>
    </dgm:pt>
    <dgm:pt modelId="{6072E4BF-023A-064F-AD13-4875A63650A7}" type="pres">
      <dgm:prSet presAssocID="{E0C62921-9010-D24C-BAD8-4E7EB1DABCF4}" presName="node" presStyleLbl="vennNode1" presStyleIdx="5" presStyleCnt="11" custScaleX="101200">
        <dgm:presLayoutVars>
          <dgm:bulletEnabled val="1"/>
        </dgm:presLayoutVars>
      </dgm:prSet>
      <dgm:spPr/>
    </dgm:pt>
    <dgm:pt modelId="{C10C661C-E93E-8A44-9878-209B0F610053}" type="pres">
      <dgm:prSet presAssocID="{E802D20C-0C83-E547-A5B7-B9401C257158}" presName="node" presStyleLbl="vennNode1" presStyleIdx="6" presStyleCnt="11">
        <dgm:presLayoutVars>
          <dgm:bulletEnabled val="1"/>
        </dgm:presLayoutVars>
      </dgm:prSet>
      <dgm:spPr/>
    </dgm:pt>
    <dgm:pt modelId="{09BC15E1-A3DB-4E4B-BFF2-6AB43417BF90}" type="pres">
      <dgm:prSet presAssocID="{79941227-21D8-4A44-990B-44F202294745}" presName="node" presStyleLbl="vennNode1" presStyleIdx="7" presStyleCnt="11">
        <dgm:presLayoutVars>
          <dgm:bulletEnabled val="1"/>
        </dgm:presLayoutVars>
      </dgm:prSet>
      <dgm:spPr/>
    </dgm:pt>
    <dgm:pt modelId="{1B60105C-9A4C-5043-84EE-F4DC0FB13B6C}" type="pres">
      <dgm:prSet presAssocID="{2FC56D93-9B3C-8B4E-98B3-D4514B300918}" presName="node" presStyleLbl="vennNode1" presStyleIdx="8" presStyleCnt="11">
        <dgm:presLayoutVars>
          <dgm:bulletEnabled val="1"/>
        </dgm:presLayoutVars>
      </dgm:prSet>
      <dgm:spPr/>
    </dgm:pt>
    <dgm:pt modelId="{D3D1A689-73C2-5047-BB4D-D872CE152D02}" type="pres">
      <dgm:prSet presAssocID="{61E03E6D-E0AD-604B-87B1-47F6E903E981}" presName="node" presStyleLbl="vennNode1" presStyleIdx="9" presStyleCnt="11" custRadScaleRad="104433" custRadScaleInc="5029">
        <dgm:presLayoutVars>
          <dgm:bulletEnabled val="1"/>
        </dgm:presLayoutVars>
      </dgm:prSet>
      <dgm:spPr/>
    </dgm:pt>
    <dgm:pt modelId="{78542AEC-55BB-7849-8B77-A32E488D9844}" type="pres">
      <dgm:prSet presAssocID="{F7942980-892C-7B40-A21A-60F12EEF7D2D}" presName="node" presStyleLbl="vennNode1" presStyleIdx="10" presStyleCnt="11">
        <dgm:presLayoutVars>
          <dgm:bulletEnabled val="1"/>
        </dgm:presLayoutVars>
      </dgm:prSet>
      <dgm:spPr/>
    </dgm:pt>
  </dgm:ptLst>
  <dgm:cxnLst>
    <dgm:cxn modelId="{59890C0D-4A82-294C-826A-DF08B7581947}" srcId="{8D183E37-F9F6-764E-A3DB-46E680AF251E}" destId="{D0D39E2F-987A-AF4A-A992-697B9880CC26}" srcOrd="1" destOrd="0" parTransId="{2946E0A5-5C12-6448-BC4E-1054F878C1F0}" sibTransId="{6B35961B-2B64-D844-95A1-987AE93803D2}"/>
    <dgm:cxn modelId="{845D8924-F161-C242-A2CE-35F423C50336}" srcId="{786B4CE8-E533-0345-861D-7265FB56FDD4}" destId="{8D183E37-F9F6-764E-A3DB-46E680AF251E}" srcOrd="0" destOrd="0" parTransId="{5A710DB6-F51C-0B4E-AA43-357CE6BA1B45}" sibTransId="{7BC236BF-21C9-8B40-BA5F-BAF5783667B0}"/>
    <dgm:cxn modelId="{52FA1925-B657-734E-B867-52434FCF5EC1}" srcId="{8D183E37-F9F6-764E-A3DB-46E680AF251E}" destId="{89FBFEE8-57AF-6242-9DF4-3E17C70F6BBA}" srcOrd="3" destOrd="0" parTransId="{81B1A5E0-BA65-8348-A3B2-26FCACC6A259}" sibTransId="{B0475064-D266-DA43-ABB9-C4BB18CECF85}"/>
    <dgm:cxn modelId="{C415A42B-8A84-3149-9E5D-3384E74A1DB4}" srcId="{8D183E37-F9F6-764E-A3DB-46E680AF251E}" destId="{61E03E6D-E0AD-604B-87B1-47F6E903E981}" srcOrd="8" destOrd="0" parTransId="{0BE7519B-2347-7944-9904-D1E720704615}" sibTransId="{758A54AA-15FE-3C43-8E89-A7B5093019EE}"/>
    <dgm:cxn modelId="{7C80202C-4264-E049-AC57-73D05BD08A1F}" type="presOf" srcId="{343B5476-95C8-4E4B-8F07-C54147DA5DF8}" destId="{5CA46CBF-20B5-1641-968A-C0EAD822AE9B}" srcOrd="0" destOrd="0" presId="urn:microsoft.com/office/officeart/2005/8/layout/radial3"/>
    <dgm:cxn modelId="{3A254645-6234-5543-9042-C87215E28868}" srcId="{8D183E37-F9F6-764E-A3DB-46E680AF251E}" destId="{F7942980-892C-7B40-A21A-60F12EEF7D2D}" srcOrd="9" destOrd="0" parTransId="{5BF22BEE-D76A-AD42-8C80-53BE37F9EFB5}" sibTransId="{5EA5F546-C3D7-704A-8967-6217D5103B4A}"/>
    <dgm:cxn modelId="{A8EC1749-C453-E242-B944-CD2BF44A4BDB}" type="presOf" srcId="{61E03E6D-E0AD-604B-87B1-47F6E903E981}" destId="{D3D1A689-73C2-5047-BB4D-D872CE152D02}" srcOrd="0" destOrd="0" presId="urn:microsoft.com/office/officeart/2005/8/layout/radial3"/>
    <dgm:cxn modelId="{AF084E4A-1613-784E-95F6-C8F4CADBEFDE}" srcId="{8D183E37-F9F6-764E-A3DB-46E680AF251E}" destId="{2FC56D93-9B3C-8B4E-98B3-D4514B300918}" srcOrd="7" destOrd="0" parTransId="{78AC7142-C556-1F41-A068-11139BE9D6E8}" sibTransId="{5F82AF1E-C9D2-6444-BC90-22E68CA37D48}"/>
    <dgm:cxn modelId="{54391950-B8E8-724B-B131-567D9B97F7E1}" type="presOf" srcId="{31E1E72C-CBC5-5F49-8AFC-4EC6EE205CC1}" destId="{4D01CDBD-0362-6F41-A3EA-72E69D321E7C}" srcOrd="0" destOrd="0" presId="urn:microsoft.com/office/officeart/2005/8/layout/radial3"/>
    <dgm:cxn modelId="{ED150572-65AC-D14C-B3C8-414190554779}" type="presOf" srcId="{F7942980-892C-7B40-A21A-60F12EEF7D2D}" destId="{78542AEC-55BB-7849-8B77-A32E488D9844}" srcOrd="0" destOrd="0" presId="urn:microsoft.com/office/officeart/2005/8/layout/radial3"/>
    <dgm:cxn modelId="{8D3F2572-87DE-F541-9E91-DF46C0DEB2CB}" type="presOf" srcId="{8D183E37-F9F6-764E-A3DB-46E680AF251E}" destId="{4D7E8EAF-E0C5-E744-95D9-A271BC311030}" srcOrd="0" destOrd="0" presId="urn:microsoft.com/office/officeart/2005/8/layout/radial3"/>
    <dgm:cxn modelId="{62E4AC74-DB7C-E14C-A93E-A8802AF35039}" srcId="{8D183E37-F9F6-764E-A3DB-46E680AF251E}" destId="{31E1E72C-CBC5-5F49-8AFC-4EC6EE205CC1}" srcOrd="0" destOrd="0" parTransId="{4AAF5D01-254A-EA44-8E9B-167177C80A2E}" sibTransId="{D6BECD1A-C355-744A-A0D3-0C761FA2B0B7}"/>
    <dgm:cxn modelId="{4816D176-8078-3B40-BCD0-817EFC1CD583}" type="presOf" srcId="{2FC56D93-9B3C-8B4E-98B3-D4514B300918}" destId="{1B60105C-9A4C-5043-84EE-F4DC0FB13B6C}" srcOrd="0" destOrd="0" presId="urn:microsoft.com/office/officeart/2005/8/layout/radial3"/>
    <dgm:cxn modelId="{3C23DF8B-8029-2349-8D58-E50631B4E30B}" type="presOf" srcId="{E802D20C-0C83-E547-A5B7-B9401C257158}" destId="{C10C661C-E93E-8A44-9878-209B0F610053}" srcOrd="0" destOrd="0" presId="urn:microsoft.com/office/officeart/2005/8/layout/radial3"/>
    <dgm:cxn modelId="{A078AE8F-7AEC-EE43-BB35-204DE097772F}" type="presOf" srcId="{786B4CE8-E533-0345-861D-7265FB56FDD4}" destId="{A5FEB2DD-204A-C44F-A182-3F7D85C80781}" srcOrd="0" destOrd="0" presId="urn:microsoft.com/office/officeart/2005/8/layout/radial3"/>
    <dgm:cxn modelId="{026FEA93-3A2B-064D-92B3-F4011167EE04}" srcId="{8D183E37-F9F6-764E-A3DB-46E680AF251E}" destId="{E802D20C-0C83-E547-A5B7-B9401C257158}" srcOrd="5" destOrd="0" parTransId="{4EC2664C-25A3-6146-9C8C-2CD2018F8228}" sibTransId="{6F29456B-5FDC-584C-85A5-5FDD5ACA00D9}"/>
    <dgm:cxn modelId="{658021BB-F25B-9349-BAE6-CB41FD84184D}" type="presOf" srcId="{79941227-21D8-4A44-990B-44F202294745}" destId="{09BC15E1-A3DB-4E4B-BFF2-6AB43417BF90}" srcOrd="0" destOrd="0" presId="urn:microsoft.com/office/officeart/2005/8/layout/radial3"/>
    <dgm:cxn modelId="{088AF9C2-5F70-764A-B5B1-B616513E18A4}" type="presOf" srcId="{D0D39E2F-987A-AF4A-A992-697B9880CC26}" destId="{B192C9C9-E49F-7746-901F-B3468C4AD8A7}" srcOrd="0" destOrd="0" presId="urn:microsoft.com/office/officeart/2005/8/layout/radial3"/>
    <dgm:cxn modelId="{8DCCABE1-412A-7B4E-8F20-C58C42F2E569}" srcId="{8D183E37-F9F6-764E-A3DB-46E680AF251E}" destId="{E0C62921-9010-D24C-BAD8-4E7EB1DABCF4}" srcOrd="4" destOrd="0" parTransId="{40E6750F-A485-7245-942F-7CC951BAF7AA}" sibTransId="{54B04DE4-343D-574B-8229-A2E10A4E1071}"/>
    <dgm:cxn modelId="{C7296AE9-CC41-444C-A9AD-507EC1EF6D04}" type="presOf" srcId="{E0C62921-9010-D24C-BAD8-4E7EB1DABCF4}" destId="{6072E4BF-023A-064F-AD13-4875A63650A7}" srcOrd="0" destOrd="0" presId="urn:microsoft.com/office/officeart/2005/8/layout/radial3"/>
    <dgm:cxn modelId="{68C9DFF1-78E7-9A45-845D-805F88A53426}" type="presOf" srcId="{89FBFEE8-57AF-6242-9DF4-3E17C70F6BBA}" destId="{E89D58BF-94B5-FD43-B4B9-7362D96BB76D}" srcOrd="0" destOrd="0" presId="urn:microsoft.com/office/officeart/2005/8/layout/radial3"/>
    <dgm:cxn modelId="{1674CCF2-F17F-AC4F-8C75-DD60CB5392FA}" srcId="{8D183E37-F9F6-764E-A3DB-46E680AF251E}" destId="{79941227-21D8-4A44-990B-44F202294745}" srcOrd="6" destOrd="0" parTransId="{979109DD-467E-D848-869A-7FE64A2BC3DE}" sibTransId="{0357E72A-7D00-0943-8FB8-7B98A0ECFBC5}"/>
    <dgm:cxn modelId="{5B0C9FF8-6CC9-F341-BFA1-51FAC023B7A5}" srcId="{8D183E37-F9F6-764E-A3DB-46E680AF251E}" destId="{343B5476-95C8-4E4B-8F07-C54147DA5DF8}" srcOrd="2" destOrd="0" parTransId="{51EB88EF-DA30-B645-A0F1-DA2DAFCEF0BF}" sibTransId="{395F1118-5D09-6047-9C6A-44C5AADD018C}"/>
    <dgm:cxn modelId="{7D96EA68-7359-4843-B4DF-ADA171DBB7CF}" type="presParOf" srcId="{A5FEB2DD-204A-C44F-A182-3F7D85C80781}" destId="{B37C0B01-4EF8-D048-A21D-3C8F09832F36}" srcOrd="0" destOrd="0" presId="urn:microsoft.com/office/officeart/2005/8/layout/radial3"/>
    <dgm:cxn modelId="{803D872D-58C3-D340-8ECE-35C2BEC5D4C9}" type="presParOf" srcId="{B37C0B01-4EF8-D048-A21D-3C8F09832F36}" destId="{4D7E8EAF-E0C5-E744-95D9-A271BC311030}" srcOrd="0" destOrd="0" presId="urn:microsoft.com/office/officeart/2005/8/layout/radial3"/>
    <dgm:cxn modelId="{A32405D5-F8C4-4143-84C7-E0FD88DF868F}" type="presParOf" srcId="{B37C0B01-4EF8-D048-A21D-3C8F09832F36}" destId="{4D01CDBD-0362-6F41-A3EA-72E69D321E7C}" srcOrd="1" destOrd="0" presId="urn:microsoft.com/office/officeart/2005/8/layout/radial3"/>
    <dgm:cxn modelId="{47751CE2-D0DE-A34F-8140-66E11DDA4DA5}" type="presParOf" srcId="{B37C0B01-4EF8-D048-A21D-3C8F09832F36}" destId="{B192C9C9-E49F-7746-901F-B3468C4AD8A7}" srcOrd="2" destOrd="0" presId="urn:microsoft.com/office/officeart/2005/8/layout/radial3"/>
    <dgm:cxn modelId="{91B6F914-46CA-4B40-A59F-C21341A20937}" type="presParOf" srcId="{B37C0B01-4EF8-D048-A21D-3C8F09832F36}" destId="{5CA46CBF-20B5-1641-968A-C0EAD822AE9B}" srcOrd="3" destOrd="0" presId="urn:microsoft.com/office/officeart/2005/8/layout/radial3"/>
    <dgm:cxn modelId="{BC1B87CD-9A7D-1E44-9E88-9BB849E1E642}" type="presParOf" srcId="{B37C0B01-4EF8-D048-A21D-3C8F09832F36}" destId="{E89D58BF-94B5-FD43-B4B9-7362D96BB76D}" srcOrd="4" destOrd="0" presId="urn:microsoft.com/office/officeart/2005/8/layout/radial3"/>
    <dgm:cxn modelId="{25BCAC5B-6612-D446-8A80-F4138280652B}" type="presParOf" srcId="{B37C0B01-4EF8-D048-A21D-3C8F09832F36}" destId="{6072E4BF-023A-064F-AD13-4875A63650A7}" srcOrd="5" destOrd="0" presId="urn:microsoft.com/office/officeart/2005/8/layout/radial3"/>
    <dgm:cxn modelId="{4D9E7D17-2DAD-634A-9885-F00509A624EF}" type="presParOf" srcId="{B37C0B01-4EF8-D048-A21D-3C8F09832F36}" destId="{C10C661C-E93E-8A44-9878-209B0F610053}" srcOrd="6" destOrd="0" presId="urn:microsoft.com/office/officeart/2005/8/layout/radial3"/>
    <dgm:cxn modelId="{E52C3453-CA58-B243-B589-CA0995FD8427}" type="presParOf" srcId="{B37C0B01-4EF8-D048-A21D-3C8F09832F36}" destId="{09BC15E1-A3DB-4E4B-BFF2-6AB43417BF90}" srcOrd="7" destOrd="0" presId="urn:microsoft.com/office/officeart/2005/8/layout/radial3"/>
    <dgm:cxn modelId="{36051D42-AF51-024A-868A-60D6DA8026FB}" type="presParOf" srcId="{B37C0B01-4EF8-D048-A21D-3C8F09832F36}" destId="{1B60105C-9A4C-5043-84EE-F4DC0FB13B6C}" srcOrd="8" destOrd="0" presId="urn:microsoft.com/office/officeart/2005/8/layout/radial3"/>
    <dgm:cxn modelId="{56FEF78A-698B-9541-A248-6519D65ED128}" type="presParOf" srcId="{B37C0B01-4EF8-D048-A21D-3C8F09832F36}" destId="{D3D1A689-73C2-5047-BB4D-D872CE152D02}" srcOrd="9" destOrd="0" presId="urn:microsoft.com/office/officeart/2005/8/layout/radial3"/>
    <dgm:cxn modelId="{EC40D47F-54AB-3443-A94C-B2FEE355D99B}" type="presParOf" srcId="{B37C0B01-4EF8-D048-A21D-3C8F09832F36}" destId="{78542AEC-55BB-7849-8B77-A32E488D9844}" srcOrd="1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E8EAF-E0C5-E744-95D9-A271BC311030}">
      <dsp:nvSpPr>
        <dsp:cNvPr id="0" name=""/>
        <dsp:cNvSpPr/>
      </dsp:nvSpPr>
      <dsp:spPr>
        <a:xfrm>
          <a:off x="1938491" y="1136357"/>
          <a:ext cx="2830926" cy="2830926"/>
        </a:xfrm>
        <a:prstGeom prst="ellipse">
          <a:avLst/>
        </a:prstGeom>
        <a:solidFill>
          <a:schemeClr val="bg2">
            <a:lumMod val="75000"/>
            <a:alpha val="79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solidFill>
                <a:schemeClr val="bg1"/>
              </a:solidFill>
              <a:latin typeface="Bebas Neue" panose="020B0606020202050201" pitchFamily="34" charset="77"/>
              <a:ea typeface="November Std Hea" pitchFamily="2" charset="77"/>
            </a:rPr>
            <a:t>just urbanism</a:t>
          </a:r>
        </a:p>
      </dsp:txBody>
      <dsp:txXfrm>
        <a:off x="2353071" y="1550937"/>
        <a:ext cx="2001766" cy="2001766"/>
      </dsp:txXfrm>
    </dsp:sp>
    <dsp:sp modelId="{4D01CDBD-0362-6F41-A3EA-72E69D321E7C}">
      <dsp:nvSpPr>
        <dsp:cNvPr id="0" name=""/>
        <dsp:cNvSpPr/>
      </dsp:nvSpPr>
      <dsp:spPr>
        <a:xfrm>
          <a:off x="2646223" y="505"/>
          <a:ext cx="1415463" cy="1415463"/>
        </a:xfrm>
        <a:prstGeom prst="ellipse">
          <a:avLst/>
        </a:prstGeom>
        <a:solidFill>
          <a:srgbClr val="7030A0">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restorative</a:t>
          </a:r>
        </a:p>
      </dsp:txBody>
      <dsp:txXfrm>
        <a:off x="2853513" y="207795"/>
        <a:ext cx="1000883" cy="1000883"/>
      </dsp:txXfrm>
    </dsp:sp>
    <dsp:sp modelId="{B192C9C9-E49F-7746-901F-B3468C4AD8A7}">
      <dsp:nvSpPr>
        <dsp:cNvPr id="0" name=""/>
        <dsp:cNvSpPr/>
      </dsp:nvSpPr>
      <dsp:spPr>
        <a:xfrm>
          <a:off x="3729854" y="352598"/>
          <a:ext cx="1415463" cy="1415463"/>
        </a:xfrm>
        <a:prstGeom prst="ellipse">
          <a:avLst/>
        </a:prstGeom>
        <a:solidFill>
          <a:srgbClr val="7030A0">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disruptive</a:t>
          </a:r>
        </a:p>
      </dsp:txBody>
      <dsp:txXfrm>
        <a:off x="3937144" y="559888"/>
        <a:ext cx="1000883" cy="1000883"/>
      </dsp:txXfrm>
    </dsp:sp>
    <dsp:sp modelId="{5CA46CBF-20B5-1641-968A-C0EAD822AE9B}">
      <dsp:nvSpPr>
        <dsp:cNvPr id="0" name=""/>
        <dsp:cNvSpPr/>
      </dsp:nvSpPr>
      <dsp:spPr>
        <a:xfrm>
          <a:off x="4399576" y="1274390"/>
          <a:ext cx="1415463" cy="1415463"/>
        </a:xfrm>
        <a:prstGeom prst="ellipse">
          <a:avLst/>
        </a:prstGeom>
        <a:solidFill>
          <a:srgbClr val="7030A0">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values-based</a:t>
          </a:r>
        </a:p>
      </dsp:txBody>
      <dsp:txXfrm>
        <a:off x="4606866" y="1481680"/>
        <a:ext cx="1000883" cy="1000883"/>
      </dsp:txXfrm>
    </dsp:sp>
    <dsp:sp modelId="{E89D58BF-94B5-FD43-B4B9-7362D96BB76D}">
      <dsp:nvSpPr>
        <dsp:cNvPr id="0" name=""/>
        <dsp:cNvSpPr/>
      </dsp:nvSpPr>
      <dsp:spPr>
        <a:xfrm>
          <a:off x="4399576" y="2413788"/>
          <a:ext cx="1415463" cy="1415463"/>
        </a:xfrm>
        <a:prstGeom prst="ellipse">
          <a:avLst/>
        </a:prstGeom>
        <a:solidFill>
          <a:srgbClr val="FF40FF">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cultural competency</a:t>
          </a:r>
        </a:p>
      </dsp:txBody>
      <dsp:txXfrm>
        <a:off x="4606866" y="2621078"/>
        <a:ext cx="1000883" cy="1000883"/>
      </dsp:txXfrm>
    </dsp:sp>
    <dsp:sp modelId="{6072E4BF-023A-064F-AD13-4875A63650A7}">
      <dsp:nvSpPr>
        <dsp:cNvPr id="0" name=""/>
        <dsp:cNvSpPr/>
      </dsp:nvSpPr>
      <dsp:spPr>
        <a:xfrm>
          <a:off x="3721362" y="3335580"/>
          <a:ext cx="1432448" cy="1415463"/>
        </a:xfrm>
        <a:prstGeom prst="ellipse">
          <a:avLst/>
        </a:prstGeom>
        <a:solidFill>
          <a:srgbClr val="FF40FF">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cross disciplinary</a:t>
          </a:r>
        </a:p>
      </dsp:txBody>
      <dsp:txXfrm>
        <a:off x="3931139" y="3542870"/>
        <a:ext cx="1012894" cy="1000883"/>
      </dsp:txXfrm>
    </dsp:sp>
    <dsp:sp modelId="{C10C661C-E93E-8A44-9878-209B0F610053}">
      <dsp:nvSpPr>
        <dsp:cNvPr id="0" name=""/>
        <dsp:cNvSpPr/>
      </dsp:nvSpPr>
      <dsp:spPr>
        <a:xfrm>
          <a:off x="2646223" y="3687673"/>
          <a:ext cx="1415463" cy="1415463"/>
        </a:xfrm>
        <a:prstGeom prst="ellipse">
          <a:avLst/>
        </a:prstGeom>
        <a:solidFill>
          <a:srgbClr val="FF40FF">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community  expertise</a:t>
          </a:r>
        </a:p>
      </dsp:txBody>
      <dsp:txXfrm>
        <a:off x="2853513" y="3894963"/>
        <a:ext cx="1000883" cy="1000883"/>
      </dsp:txXfrm>
    </dsp:sp>
    <dsp:sp modelId="{09BC15E1-A3DB-4E4B-BFF2-6AB43417BF90}">
      <dsp:nvSpPr>
        <dsp:cNvPr id="0" name=""/>
        <dsp:cNvSpPr/>
      </dsp:nvSpPr>
      <dsp:spPr>
        <a:xfrm>
          <a:off x="1562591" y="3335580"/>
          <a:ext cx="1415463" cy="1415463"/>
        </a:xfrm>
        <a:prstGeom prst="ellipse">
          <a:avLst/>
        </a:prstGeom>
        <a:solidFill>
          <a:srgbClr val="FFC000">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grasstops</a:t>
          </a:r>
        </a:p>
      </dsp:txBody>
      <dsp:txXfrm>
        <a:off x="1769881" y="3542870"/>
        <a:ext cx="1000883" cy="1000883"/>
      </dsp:txXfrm>
    </dsp:sp>
    <dsp:sp modelId="{1B60105C-9A4C-5043-84EE-F4DC0FB13B6C}">
      <dsp:nvSpPr>
        <dsp:cNvPr id="0" name=""/>
        <dsp:cNvSpPr/>
      </dsp:nvSpPr>
      <dsp:spPr>
        <a:xfrm>
          <a:off x="892870" y="2413788"/>
          <a:ext cx="1415463" cy="1415463"/>
        </a:xfrm>
        <a:prstGeom prst="ellipse">
          <a:avLst/>
        </a:prstGeom>
        <a:solidFill>
          <a:srgbClr val="FFC000">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grassroots</a:t>
          </a:r>
        </a:p>
      </dsp:txBody>
      <dsp:txXfrm>
        <a:off x="1100160" y="2621078"/>
        <a:ext cx="1000883" cy="1000883"/>
      </dsp:txXfrm>
    </dsp:sp>
    <dsp:sp modelId="{D3D1A689-73C2-5047-BB4D-D872CE152D02}">
      <dsp:nvSpPr>
        <dsp:cNvPr id="0" name=""/>
        <dsp:cNvSpPr/>
      </dsp:nvSpPr>
      <dsp:spPr>
        <a:xfrm>
          <a:off x="834854" y="1191583"/>
          <a:ext cx="1415463" cy="1415463"/>
        </a:xfrm>
        <a:prstGeom prst="ellipse">
          <a:avLst/>
        </a:prstGeom>
        <a:solidFill>
          <a:srgbClr val="77933C">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ebas Neue" panose="020B0606020202050201" pitchFamily="34" charset="77"/>
            </a:rPr>
            <a:t>political</a:t>
          </a:r>
        </a:p>
      </dsp:txBody>
      <dsp:txXfrm>
        <a:off x="1042144" y="1398873"/>
        <a:ext cx="1000883" cy="1000883"/>
      </dsp:txXfrm>
    </dsp:sp>
    <dsp:sp modelId="{78542AEC-55BB-7849-8B77-A32E488D9844}">
      <dsp:nvSpPr>
        <dsp:cNvPr id="0" name=""/>
        <dsp:cNvSpPr/>
      </dsp:nvSpPr>
      <dsp:spPr>
        <a:xfrm>
          <a:off x="1562591" y="352598"/>
          <a:ext cx="1415463" cy="1415463"/>
        </a:xfrm>
        <a:prstGeom prst="ellipse">
          <a:avLst/>
        </a:prstGeom>
        <a:solidFill>
          <a:srgbClr val="77933C">
            <a:alpha val="86583"/>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latin typeface="Bebas Neue" panose="020B0606020202050201" pitchFamily="34" charset="77"/>
            </a:rPr>
            <a:t>accountability</a:t>
          </a:r>
        </a:p>
      </dsp:txBody>
      <dsp:txXfrm>
        <a:off x="1769881" y="559888"/>
        <a:ext cx="1000883" cy="100088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77698-5162-5243-AE46-7C6668A493A6}" type="datetimeFigureOut">
              <a:rPr lang="en-US" smtClean="0"/>
              <a:t>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98B18-29B0-C343-8230-7A4DACBE53B6}" type="slidenum">
              <a:rPr lang="en-US" smtClean="0"/>
              <a:t>‹#›</a:t>
            </a:fld>
            <a:endParaRPr lang="en-US" dirty="0"/>
          </a:p>
        </p:txBody>
      </p:sp>
    </p:spTree>
    <p:extLst>
      <p:ext uri="{BB962C8B-B14F-4D97-AF65-F5344CB8AC3E}">
        <p14:creationId xmlns:p14="http://schemas.microsoft.com/office/powerpoint/2010/main" val="64786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98B18-29B0-C343-8230-7A4DACBE53B6}" type="slidenum">
              <a:rPr lang="en-US" smtClean="0"/>
              <a:t>1</a:t>
            </a:fld>
            <a:endParaRPr lang="en-US" dirty="0"/>
          </a:p>
        </p:txBody>
      </p:sp>
    </p:spTree>
    <p:extLst>
      <p:ext uri="{BB962C8B-B14F-4D97-AF65-F5344CB8AC3E}">
        <p14:creationId xmlns:p14="http://schemas.microsoft.com/office/powerpoint/2010/main" val="392910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98B18-29B0-C343-8230-7A4DACBE53B6}" type="slidenum">
              <a:rPr lang="en-US" smtClean="0"/>
              <a:t>13</a:t>
            </a:fld>
            <a:endParaRPr lang="en-US" dirty="0"/>
          </a:p>
        </p:txBody>
      </p:sp>
    </p:spTree>
    <p:extLst>
      <p:ext uri="{BB962C8B-B14F-4D97-AF65-F5344CB8AC3E}">
        <p14:creationId xmlns:p14="http://schemas.microsoft.com/office/powerpoint/2010/main" val="1387946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Helvetica Neue" panose="02000503000000020004" pitchFamily="2" charset="0"/>
              </a:rPr>
              <a:t>Our only exposure to the contributing environmental, social and economic issues that have contributed to the existing condition is predominately only known through the urban policies and financing tools that drive the scope of the design program designers are created solutions for.  As such, urban policies have a significant influence over are what shapes the narratives of the built world we live within today. </a:t>
            </a:r>
          </a:p>
          <a:p>
            <a:br>
              <a:rPr lang="en-US" sz="1200" dirty="0">
                <a:solidFill>
                  <a:schemeClr val="bg1"/>
                </a:solidFill>
                <a:effectLst/>
                <a:latin typeface="Helvetica Neue" panose="02000503000000020004" pitchFamily="2" charset="0"/>
              </a:rPr>
            </a:br>
            <a:r>
              <a:rPr lang="en-US" sz="1200" dirty="0">
                <a:solidFill>
                  <a:schemeClr val="bg1"/>
                </a:solidFill>
                <a:effectLst/>
                <a:latin typeface="Helvetica Neue" panose="02000503000000020004" pitchFamily="2" charset="0"/>
              </a:rPr>
              <a:t>But what designer worked not in response to urban public policy, but in response to and alongside social movements?</a:t>
            </a:r>
            <a:br>
              <a:rPr lang="en-US" sz="1200" dirty="0">
                <a:solidFill>
                  <a:schemeClr val="bg1"/>
                </a:solidFill>
                <a:effectLst/>
                <a:latin typeface="Helvetica Neue" panose="02000503000000020004" pitchFamily="2" charset="0"/>
              </a:rPr>
            </a:br>
            <a:r>
              <a:rPr lang="en-US" sz="1200" dirty="0">
                <a:solidFill>
                  <a:schemeClr val="bg1"/>
                </a:solidFill>
                <a:effectLst/>
                <a:latin typeface="Helvetica Neue" panose="02000503000000020004" pitchFamily="2" charset="0"/>
              </a:rPr>
              <a:t> </a:t>
            </a:r>
            <a:br>
              <a:rPr lang="en-US" sz="1200" dirty="0">
                <a:solidFill>
                  <a:schemeClr val="bg1"/>
                </a:solidFill>
                <a:effectLst/>
                <a:latin typeface="Helvetica Neue" panose="02000503000000020004" pitchFamily="2" charset="0"/>
              </a:rPr>
            </a:br>
            <a:endParaRPr lang="en-US" sz="1200" dirty="0">
              <a:solidFill>
                <a:schemeClr val="bg1"/>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2C7EDC5D-E17D-654D-8B09-A9262DE88BE7}" type="slidenum">
              <a:rPr lang="en-US" smtClean="0"/>
              <a:t>14</a:t>
            </a:fld>
            <a:endParaRPr lang="en-US"/>
          </a:p>
        </p:txBody>
      </p:sp>
    </p:spTree>
    <p:extLst>
      <p:ext uri="{BB962C8B-B14F-4D97-AF65-F5344CB8AC3E}">
        <p14:creationId xmlns:p14="http://schemas.microsoft.com/office/powerpoint/2010/main" val="505427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Helvetica Neue" panose="02000503000000020004" pitchFamily="2" charset="0"/>
              </a:rPr>
              <a:t>We applaud ourselves for ascribing to the values of creating healthy, sustainable, and equitable places.  And there is evidence that our design movements or agendas have seized opportunities align with the environmental, social and economic issues of the time to advance spatial and aesthetic solutions.</a:t>
            </a:r>
            <a:br>
              <a:rPr lang="en-US" sz="1200" dirty="0">
                <a:solidFill>
                  <a:schemeClr val="bg1"/>
                </a:solidFill>
                <a:effectLst/>
                <a:latin typeface="Helvetica Neue" panose="02000503000000020004" pitchFamily="2" charset="0"/>
              </a:rPr>
            </a:br>
            <a:endParaRPr lang="en-US" sz="1200" dirty="0">
              <a:solidFill>
                <a:schemeClr val="bg1"/>
              </a:solidFill>
              <a:effectLst/>
              <a:latin typeface="Helvetica Neue" panose="02000503000000020004" pitchFamily="2" charset="0"/>
            </a:endParaRPr>
          </a:p>
          <a:p>
            <a:r>
              <a:rPr lang="en-US" sz="1200" dirty="0">
                <a:solidFill>
                  <a:schemeClr val="bg1"/>
                </a:solidFill>
                <a:effectLst/>
                <a:latin typeface="Helvetica Neue" panose="02000503000000020004" pitchFamily="2" charset="0"/>
              </a:rPr>
              <a:t>By layering social, design and urban policy movements, designers would be in a better position to influence the bottom up and top down  </a:t>
            </a:r>
          </a:p>
          <a:p>
            <a:endParaRPr lang="en-US" sz="1200" dirty="0">
              <a:solidFill>
                <a:schemeClr val="bg1"/>
              </a:solidFill>
              <a:effectLst/>
              <a:latin typeface="Helvetica Neue" panose="02000503000000020004" pitchFamily="2" charset="0"/>
            </a:endParaRPr>
          </a:p>
          <a:p>
            <a:r>
              <a:rPr lang="en-US" sz="1200" dirty="0">
                <a:solidFill>
                  <a:schemeClr val="bg1"/>
                </a:solidFill>
                <a:effectLst/>
                <a:latin typeface="Helvetica Neue" panose="02000503000000020004" pitchFamily="2" charset="0"/>
              </a:rPr>
              <a:t>the urban condition narratives articulated through public policy </a:t>
            </a:r>
          </a:p>
          <a:p>
            <a:r>
              <a:rPr lang="en-US" sz="1200" dirty="0">
                <a:solidFill>
                  <a:schemeClr val="bg1"/>
                </a:solidFill>
                <a:effectLst/>
                <a:latin typeface="Helvetica Neue" panose="02000503000000020004" pitchFamily="2" charset="0"/>
              </a:rPr>
              <a:t>the advocacy narratives articulating people’s desired solutions for change through activism and protest</a:t>
            </a:r>
            <a:endParaRPr lang="en-US" dirty="0"/>
          </a:p>
        </p:txBody>
      </p:sp>
      <p:sp>
        <p:nvSpPr>
          <p:cNvPr id="4" name="Slide Number Placeholder 3"/>
          <p:cNvSpPr>
            <a:spLocks noGrp="1"/>
          </p:cNvSpPr>
          <p:nvPr>
            <p:ph type="sldNum" sz="quarter" idx="5"/>
          </p:nvPr>
        </p:nvSpPr>
        <p:spPr/>
        <p:txBody>
          <a:bodyPr/>
          <a:lstStyle/>
          <a:p>
            <a:fld id="{2C7EDC5D-E17D-654D-8B09-A9262DE88BE7}" type="slidenum">
              <a:rPr lang="en-US" smtClean="0"/>
              <a:t>15</a:t>
            </a:fld>
            <a:endParaRPr lang="en-US"/>
          </a:p>
        </p:txBody>
      </p:sp>
    </p:spTree>
    <p:extLst>
      <p:ext uri="{BB962C8B-B14F-4D97-AF65-F5344CB8AC3E}">
        <p14:creationId xmlns:p14="http://schemas.microsoft.com/office/powerpoint/2010/main" val="261406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early early</a:t>
            </a:r>
            <a:r>
              <a:rPr lang="en-US" sz="1200" kern="1200" baseline="0" dirty="0">
                <a:solidFill>
                  <a:schemeClr val="tx1"/>
                </a:solidFill>
                <a:effectLst/>
                <a:latin typeface="+mn-lt"/>
                <a:ea typeface="+mn-ea"/>
                <a:cs typeface="+mn-cs"/>
              </a:rPr>
              <a:t> years of their new northern life are going well and prosperous.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things begin to change for these</a:t>
            </a:r>
            <a:r>
              <a:rPr lang="en-US" sz="1200" kern="1200" baseline="0" dirty="0">
                <a:solidFill>
                  <a:schemeClr val="tx1"/>
                </a:solidFill>
                <a:effectLst/>
                <a:latin typeface="+mn-lt"/>
                <a:ea typeface="+mn-ea"/>
                <a:cs typeface="+mn-cs"/>
              </a:rPr>
              <a:t> families </a:t>
            </a:r>
            <a:r>
              <a:rPr lang="en-US" sz="1200" kern="1200" dirty="0">
                <a:solidFill>
                  <a:schemeClr val="tx1"/>
                </a:solidFill>
                <a:effectLst/>
                <a:latin typeface="+mn-lt"/>
                <a:ea typeface="+mn-ea"/>
                <a:cs typeface="+mn-cs"/>
              </a:rPr>
              <a:t>and the city of Detroit by 1950, just as the city reaches its peak population of 1.8 million people.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second migration begins known as suburban sprawl.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Fueled by new technologies for making cars, cheaper</a:t>
            </a:r>
            <a:r>
              <a:rPr lang="en-US" sz="1200" kern="1200" baseline="0" dirty="0">
                <a:solidFill>
                  <a:schemeClr val="tx1"/>
                </a:solidFill>
                <a:effectLst/>
                <a:latin typeface="+mn-lt"/>
                <a:ea typeface="+mn-ea"/>
                <a:cs typeface="+mn-cs"/>
              </a:rPr>
              <a:t> ways to travel because of new interstate highways and easier ways to by homes with federal home loan programs – all making it easier for families and businesses to flee the aging congested city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baseline="0" dirty="0"/>
              <a:t>This map shows the progression on how the Detroit metro region grew beyond the city limits.  Between 1950 and today, the region’s population grows by 30%</a:t>
            </a:r>
          </a:p>
          <a:p>
            <a:endParaRPr lang="en-US" baseline="0" dirty="0"/>
          </a:p>
        </p:txBody>
      </p:sp>
      <p:sp>
        <p:nvSpPr>
          <p:cNvPr id="4" name="Slide Number Placeholder 3"/>
          <p:cNvSpPr>
            <a:spLocks noGrp="1"/>
          </p:cNvSpPr>
          <p:nvPr>
            <p:ph type="sldNum" sz="quarter" idx="10"/>
          </p:nvPr>
        </p:nvSpPr>
        <p:spPr/>
        <p:txBody>
          <a:bodyPr/>
          <a:lstStyle/>
          <a:p>
            <a:pPr>
              <a:defRPr/>
            </a:pPr>
            <a:fld id="{3C9DED5C-C4C6-AD4E-8D30-A4802812A7E5}" type="slidenum">
              <a:rPr lang="en-US" smtClean="0"/>
              <a:pPr>
                <a:defRPr/>
              </a:pPr>
              <a:t>16</a:t>
            </a:fld>
            <a:endParaRPr lang="en-US" dirty="0"/>
          </a:p>
        </p:txBody>
      </p:sp>
    </p:spTree>
    <p:extLst>
      <p:ext uri="{BB962C8B-B14F-4D97-AF65-F5344CB8AC3E}">
        <p14:creationId xmlns:p14="http://schemas.microsoft.com/office/powerpoint/2010/main" val="337379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98198-7C09-F947-8A3D-B869CDEDFEC6}" type="slidenum">
              <a:rPr lang="en-US"/>
              <a:pPr/>
              <a:t>17</a:t>
            </a:fld>
            <a:endParaRPr lang="en-US" dirty="0"/>
          </a:p>
        </p:txBody>
      </p:sp>
      <p:sp>
        <p:nvSpPr>
          <p:cNvPr id="73730" name="Rectangle 1026"/>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73731" name="Rectangle 1027"/>
          <p:cNvSpPr>
            <a:spLocks noGrp="1" noChangeArrowheads="1"/>
          </p:cNvSpPr>
          <p:nvPr>
            <p:ph type="body" idx="1"/>
          </p:nvPr>
        </p:nvSpPr>
        <p:spPr>
          <a:xfrm>
            <a:off x="914816" y="4343715"/>
            <a:ext cx="5028371" cy="4113863"/>
          </a:xfrm>
        </p:spPr>
        <p:txBody>
          <a:bodyPr/>
          <a:lstStyle/>
          <a:p>
            <a:r>
              <a:rPr lang="en-US" dirty="0"/>
              <a:t>Detroit</a:t>
            </a:r>
            <a:r>
              <a:rPr lang="en-US" baseline="0" dirty="0"/>
              <a:t> city between 1807 - 2010</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my studio, students universally have rejected the</a:t>
            </a:r>
            <a:r>
              <a:rPr lang="en-US" baseline="0" dirty="0"/>
              <a:t> idea of ruin as spectacle as the simplest way to mothball the city.</a:t>
            </a:r>
          </a:p>
          <a:p>
            <a:endParaRPr lang="en-US" baseline="0" dirty="0"/>
          </a:p>
          <a:p>
            <a:r>
              <a:rPr lang="en-US" baseline="0" dirty="0"/>
              <a:t>But to be fair, we might need to support the and allow for entrepreneurial and appropriated geographies as necessary forms of stewardship, civic capacity building and shared responsibility.</a:t>
            </a:r>
            <a:endParaRPr lang="en-US" dirty="0"/>
          </a:p>
        </p:txBody>
      </p:sp>
      <p:sp>
        <p:nvSpPr>
          <p:cNvPr id="4" name="Slide Number Placeholder 3"/>
          <p:cNvSpPr>
            <a:spLocks noGrp="1"/>
          </p:cNvSpPr>
          <p:nvPr>
            <p:ph type="sldNum" sz="quarter" idx="10"/>
          </p:nvPr>
        </p:nvSpPr>
        <p:spPr/>
        <p:txBody>
          <a:bodyPr/>
          <a:lstStyle/>
          <a:p>
            <a:pPr>
              <a:defRPr/>
            </a:pPr>
            <a:fld id="{3C9DED5C-C4C6-AD4E-8D30-A4802812A7E5}" type="slidenum">
              <a:rPr lang="en-US" smtClean="0"/>
              <a:pPr>
                <a:defRPr/>
              </a:pPr>
              <a:t>18</a:t>
            </a:fld>
            <a:endParaRPr lang="en-US" dirty="0"/>
          </a:p>
        </p:txBody>
      </p:sp>
    </p:spTree>
    <p:extLst>
      <p:ext uri="{BB962C8B-B14F-4D97-AF65-F5344CB8AC3E}">
        <p14:creationId xmlns:p14="http://schemas.microsoft.com/office/powerpoint/2010/main" val="56160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programmatic</a:t>
            </a:r>
            <a:r>
              <a:rPr lang="en-US" baseline="0" dirty="0"/>
              <a:t> and population erosion leads to an underutilization of infrastructure</a:t>
            </a:r>
            <a:endParaRPr lang="en-US" dirty="0"/>
          </a:p>
        </p:txBody>
      </p:sp>
      <p:sp>
        <p:nvSpPr>
          <p:cNvPr id="4" name="Slide Number Placeholder 3"/>
          <p:cNvSpPr>
            <a:spLocks noGrp="1"/>
          </p:cNvSpPr>
          <p:nvPr>
            <p:ph type="sldNum" sz="quarter" idx="10"/>
          </p:nvPr>
        </p:nvSpPr>
        <p:spPr/>
        <p:txBody>
          <a:bodyPr/>
          <a:lstStyle/>
          <a:p>
            <a:pPr>
              <a:defRPr/>
            </a:pPr>
            <a:fld id="{3C9DED5C-C4C6-AD4E-8D30-A4802812A7E5}" type="slidenum">
              <a:rPr lang="en-US" smtClean="0"/>
              <a:pPr>
                <a:defRPr/>
              </a:pPr>
              <a:t>21</a:t>
            </a:fld>
            <a:endParaRPr lang="en-US" dirty="0"/>
          </a:p>
        </p:txBody>
      </p:sp>
    </p:spTree>
    <p:extLst>
      <p:ext uri="{BB962C8B-B14F-4D97-AF65-F5344CB8AC3E}">
        <p14:creationId xmlns:p14="http://schemas.microsoft.com/office/powerpoint/2010/main" val="61663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B8BD01-8D12-C841-9B09-45A26E1D010A}" type="slidenum">
              <a:rPr lang="en-US" sz="1200"/>
              <a:pPr/>
              <a:t>22</a:t>
            </a:fld>
            <a:endParaRPr lang="en-US" sz="1200" dirty="0"/>
          </a:p>
        </p:txBody>
      </p:sp>
      <p:sp>
        <p:nvSpPr>
          <p:cNvPr id="122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r>
              <a:rPr lang="en-US" dirty="0"/>
              <a:t>Issues of race became more spatially pronounced – the effects still very present in today’s geography</a:t>
            </a:r>
          </a:p>
        </p:txBody>
      </p:sp>
    </p:spTree>
    <p:extLst>
      <p:ext uri="{BB962C8B-B14F-4D97-AF65-F5344CB8AC3E}">
        <p14:creationId xmlns:p14="http://schemas.microsoft.com/office/powerpoint/2010/main" val="2184868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B4230F-83C6-E342-9475-55E9F5365DF8}" type="slidenum">
              <a:rPr lang="en-US" sz="1200"/>
              <a:pPr/>
              <a:t>23</a:t>
            </a:fld>
            <a:endParaRPr lang="en-US" sz="1200" dirty="0"/>
          </a:p>
        </p:txBody>
      </p:sp>
      <p:sp>
        <p:nvSpPr>
          <p:cNvPr id="351234" name="Rectangle 2"/>
          <p:cNvSpPr>
            <a:spLocks noGrp="1" noRot="1" noChangeAspect="1" noChangeArrowheads="1" noTextEdit="1"/>
          </p:cNvSpPr>
          <p:nvPr>
            <p:ph type="sldImg"/>
          </p:nvPr>
        </p:nvSpPr>
        <p:spPr>
          <a:xfrm>
            <a:off x="381000" y="685800"/>
            <a:ext cx="6096000" cy="3429000"/>
          </a:xfrm>
          <a:solidFill>
            <a:srgbClr val="FFFFFF"/>
          </a:solidFill>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lIns="89730" tIns="44865" rIns="89730" bIns="44865"/>
          <a:lstStyle/>
          <a:p>
            <a:pPr eaLnBrk="1" hangingPunct="1"/>
            <a:r>
              <a:rPr lang="en-US" dirty="0"/>
              <a:t>Startling data about poverty, education, and employment</a:t>
            </a:r>
            <a:r>
              <a:rPr lang="en-US" baseline="0" dirty="0"/>
              <a:t> reminds of us the still</a:t>
            </a:r>
            <a:r>
              <a:rPr lang="en-US" dirty="0"/>
              <a:t> segregated city – segregated around unemployment</a:t>
            </a:r>
            <a:r>
              <a:rPr lang="en-US" baseline="0" dirty="0"/>
              <a:t>, </a:t>
            </a:r>
            <a:r>
              <a:rPr lang="en-US" dirty="0"/>
              <a:t> class and educational attainment.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05E42E-6837-6843-B8D0-A2191C111D01}" type="slidenum">
              <a:rPr lang="en-US" sz="1200"/>
              <a:pPr/>
              <a:t>24</a:t>
            </a:fld>
            <a:endParaRPr lang="en-US" sz="1200" dirty="0"/>
          </a:p>
        </p:txBody>
      </p:sp>
      <p:sp>
        <p:nvSpPr>
          <p:cNvPr id="39938"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4D7F168-5595-8844-9AD1-7417C607E9B1}" type="slidenum">
              <a:rPr lang="en-US" sz="1200"/>
              <a:pPr algn="r"/>
              <a:t>24</a:t>
            </a:fld>
            <a:endParaRPr lang="en-US" sz="1200" dirty="0"/>
          </a:p>
        </p:txBody>
      </p:sp>
      <p:sp>
        <p:nvSpPr>
          <p:cNvPr id="377859" name="Rectangle 2"/>
          <p:cNvSpPr>
            <a:spLocks noGrp="1" noRot="1" noChangeAspect="1" noChangeArrowheads="1" noTextEdit="1"/>
          </p:cNvSpPr>
          <p:nvPr>
            <p:ph type="sldImg"/>
          </p:nvPr>
        </p:nvSpPr>
        <p:spPr>
          <a:xfrm>
            <a:off x="388938" y="690563"/>
            <a:ext cx="6086475" cy="3424237"/>
          </a:xfrm>
          <a:solidFill>
            <a:srgbClr val="FFFFFF"/>
          </a:solidFill>
          <a:ln/>
          <a:extLst>
            <a:ext uri="{FAA26D3D-D897-4be2-8F04-BA451C77F1D7}">
              <ma14:placeholderFlag xmlns="" xmlns:ma14="http://schemas.microsoft.com/office/mac/drawingml/2011/main" val="1"/>
            </a:ext>
          </a:extLst>
        </p:spPr>
      </p:sp>
      <p:sp>
        <p:nvSpPr>
          <p:cNvPr id="39940" name="Rectangle 3"/>
          <p:cNvSpPr>
            <a:spLocks noGrp="1" noChangeArrowheads="1"/>
          </p:cNvSpPr>
          <p:nvPr>
            <p:ph type="body" idx="1"/>
          </p:nvPr>
        </p:nvSpPr>
        <p:spPr>
          <a:xfrm>
            <a:off x="682626" y="4341814"/>
            <a:ext cx="5492750" cy="41116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3" tIns="45717" rIns="91433" bIns="45717"/>
          <a:lstStyle/>
          <a:p>
            <a:pPr eaLnBrk="1" hangingPunct="1"/>
            <a:r>
              <a:rPr lang="en-US" dirty="0"/>
              <a:t>The</a:t>
            </a:r>
            <a:r>
              <a:rPr lang="en-US" baseline="0" dirty="0"/>
              <a:t> results of sprawl and abandonment </a:t>
            </a:r>
            <a:r>
              <a:rPr lang="en-US" dirty="0"/>
              <a:t>has created a spatial isolation that has had a devastating impact on social and family structures, educational systems and access to economic opportunity</a:t>
            </a:r>
          </a:p>
          <a:p>
            <a:pPr eaLnBrk="1" hangingPunct="1"/>
            <a:endParaRPr lang="en-US" dirty="0"/>
          </a:p>
          <a:p>
            <a:pPr eaLnBrk="1" hangingPunct="1"/>
            <a:r>
              <a:rPr lang="en-US" dirty="0"/>
              <a:t>Demographic isolation</a:t>
            </a:r>
          </a:p>
          <a:p>
            <a:pPr eaLnBrk="1" hangingPunct="1"/>
            <a:r>
              <a:rPr lang="en-US" dirty="0"/>
              <a:t>Physical isolation through boundaries</a:t>
            </a:r>
          </a:p>
          <a:p>
            <a:pPr eaLnBrk="1" hangingPunct="1"/>
            <a:r>
              <a:rPr lang="en-US" dirty="0"/>
              <a:t>Social isolation through limited access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2</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377122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05AAD7-36B1-1C44-9429-3C64AC82B53D}" type="slidenum">
              <a:rPr lang="en-US" sz="1200"/>
              <a:pPr/>
              <a:t>25</a:t>
            </a:fld>
            <a:endParaRPr lang="en-US" sz="1200" dirty="0"/>
          </a:p>
        </p:txBody>
      </p:sp>
      <p:sp>
        <p:nvSpPr>
          <p:cNvPr id="46082"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F2B0982-57DE-4943-A40C-B0173493C133}" type="slidenum">
              <a:rPr lang="en-US" sz="1200"/>
              <a:pPr algn="r"/>
              <a:t>25</a:t>
            </a:fld>
            <a:endParaRPr lang="en-US" sz="1200" dirty="0"/>
          </a:p>
        </p:txBody>
      </p:sp>
      <p:sp>
        <p:nvSpPr>
          <p:cNvPr id="46083" name="Rectangle 6"/>
          <p:cNvSpPr txBox="1">
            <a:spLocks noGrp="1" noChangeArrowheads="1"/>
          </p:cNvSpPr>
          <p:nvPr/>
        </p:nvSpPr>
        <p:spPr bwMode="auto">
          <a:xfrm>
            <a:off x="1" y="8662988"/>
            <a:ext cx="3008313"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845" tIns="43924" rIns="87845" bIns="43924" anchor="b"/>
          <a:lstStyle>
            <a:lvl1pPr defTabSz="876300">
              <a:defRPr sz="2400">
                <a:solidFill>
                  <a:schemeClr val="tx1"/>
                </a:solidFill>
                <a:latin typeface="Arial" charset="0"/>
                <a:ea typeface="ＭＳ Ｐゴシック" charset="0"/>
                <a:cs typeface="ＭＳ Ｐゴシック" charset="0"/>
              </a:defRPr>
            </a:lvl1pPr>
            <a:lvl2pPr marL="742950" indent="-285750" defTabSz="876300">
              <a:defRPr sz="2400">
                <a:solidFill>
                  <a:schemeClr val="tx1"/>
                </a:solidFill>
                <a:latin typeface="Arial" charset="0"/>
                <a:ea typeface="ＭＳ Ｐゴシック" charset="0"/>
              </a:defRPr>
            </a:lvl2pPr>
            <a:lvl3pPr marL="1143000" indent="-228600" defTabSz="876300">
              <a:defRPr sz="2400">
                <a:solidFill>
                  <a:schemeClr val="tx1"/>
                </a:solidFill>
                <a:latin typeface="Arial" charset="0"/>
                <a:ea typeface="ＭＳ Ｐゴシック" charset="0"/>
              </a:defRPr>
            </a:lvl3pPr>
            <a:lvl4pPr marL="1600200" indent="-228600" defTabSz="876300">
              <a:defRPr sz="2400">
                <a:solidFill>
                  <a:schemeClr val="tx1"/>
                </a:solidFill>
                <a:latin typeface="Arial" charset="0"/>
                <a:ea typeface="ＭＳ Ｐゴシック" charset="0"/>
              </a:defRPr>
            </a:lvl4pPr>
            <a:lvl5pPr marL="2057400" indent="-228600" defTabSz="876300">
              <a:defRPr sz="2400">
                <a:solidFill>
                  <a:schemeClr val="tx1"/>
                </a:solidFill>
                <a:latin typeface="Arial" charset="0"/>
                <a:ea typeface="ＭＳ Ｐゴシック" charset="0"/>
              </a:defRPr>
            </a:lvl5pPr>
            <a:lvl6pPr marL="2514600" indent="-228600" defTabSz="8763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763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763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763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latin typeface="Times New Roman" charset="0"/>
              </a:rPr>
              <a:t>o/graphics/misc/PPTMaster/PPTMaster.pot</a:t>
            </a:r>
          </a:p>
        </p:txBody>
      </p:sp>
      <p:sp>
        <p:nvSpPr>
          <p:cNvPr id="46084" name="Rectangle 7"/>
          <p:cNvSpPr txBox="1">
            <a:spLocks noGrp="1" noChangeArrowheads="1"/>
          </p:cNvSpPr>
          <p:nvPr/>
        </p:nvSpPr>
        <p:spPr bwMode="auto">
          <a:xfrm>
            <a:off x="3890964" y="8662988"/>
            <a:ext cx="2930525"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845" tIns="43924" rIns="87845" bIns="43924" anchor="b"/>
          <a:lstStyle>
            <a:lvl1pPr defTabSz="876300">
              <a:defRPr sz="2400">
                <a:solidFill>
                  <a:schemeClr val="tx1"/>
                </a:solidFill>
                <a:latin typeface="Arial" charset="0"/>
                <a:ea typeface="ＭＳ Ｐゴシック" charset="0"/>
                <a:cs typeface="ＭＳ Ｐゴシック" charset="0"/>
              </a:defRPr>
            </a:lvl1pPr>
            <a:lvl2pPr marL="742950" indent="-285750" defTabSz="876300">
              <a:defRPr sz="2400">
                <a:solidFill>
                  <a:schemeClr val="tx1"/>
                </a:solidFill>
                <a:latin typeface="Arial" charset="0"/>
                <a:ea typeface="ＭＳ Ｐゴシック" charset="0"/>
              </a:defRPr>
            </a:lvl2pPr>
            <a:lvl3pPr marL="1143000" indent="-228600" defTabSz="876300">
              <a:defRPr sz="2400">
                <a:solidFill>
                  <a:schemeClr val="tx1"/>
                </a:solidFill>
                <a:latin typeface="Arial" charset="0"/>
                <a:ea typeface="ＭＳ Ｐゴシック" charset="0"/>
              </a:defRPr>
            </a:lvl3pPr>
            <a:lvl4pPr marL="1600200" indent="-228600" defTabSz="876300">
              <a:defRPr sz="2400">
                <a:solidFill>
                  <a:schemeClr val="tx1"/>
                </a:solidFill>
                <a:latin typeface="Arial" charset="0"/>
                <a:ea typeface="ＭＳ Ｐゴシック" charset="0"/>
              </a:defRPr>
            </a:lvl4pPr>
            <a:lvl5pPr marL="2057400" indent="-228600" defTabSz="876300">
              <a:defRPr sz="2400">
                <a:solidFill>
                  <a:schemeClr val="tx1"/>
                </a:solidFill>
                <a:latin typeface="Arial" charset="0"/>
                <a:ea typeface="ＭＳ Ｐゴシック" charset="0"/>
              </a:defRPr>
            </a:lvl5pPr>
            <a:lvl6pPr marL="2514600" indent="-228600" defTabSz="8763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763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763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76300" eaLnBrk="0" fontAlgn="base" hangingPunct="0">
              <a:spcBef>
                <a:spcPct val="0"/>
              </a:spcBef>
              <a:spcAft>
                <a:spcPct val="0"/>
              </a:spcAft>
              <a:defRPr sz="2400">
                <a:solidFill>
                  <a:schemeClr val="tx1"/>
                </a:solidFill>
                <a:latin typeface="Arial" charset="0"/>
                <a:ea typeface="ＭＳ Ｐゴシック" charset="0"/>
              </a:defRPr>
            </a:lvl9pPr>
          </a:lstStyle>
          <a:p>
            <a:pPr algn="r"/>
            <a:fld id="{371E5EFD-EA94-E740-99D3-F863E193C9F7}" type="slidenum">
              <a:rPr lang="en-US" sz="1200">
                <a:latin typeface="Times New Roman" charset="0"/>
              </a:rPr>
              <a:pPr algn="r"/>
              <a:t>25</a:t>
            </a:fld>
            <a:endParaRPr lang="en-US" sz="1200" dirty="0">
              <a:latin typeface="Times New Roman" charset="0"/>
            </a:endParaRPr>
          </a:p>
        </p:txBody>
      </p:sp>
      <p:sp>
        <p:nvSpPr>
          <p:cNvPr id="398341" name="Rectangle 2"/>
          <p:cNvSpPr>
            <a:spLocks noGrp="1" noRot="1" noChangeAspect="1" noChangeArrowheads="1" noTextEdit="1"/>
          </p:cNvSpPr>
          <p:nvPr>
            <p:ph type="sldImg"/>
          </p:nvPr>
        </p:nvSpPr>
        <p:spPr>
          <a:xfrm>
            <a:off x="384175" y="687388"/>
            <a:ext cx="6091238" cy="3427412"/>
          </a:xfrm>
          <a:solidFill>
            <a:srgbClr val="FFFFFF"/>
          </a:solidFill>
          <a:ln/>
          <a:extLst>
            <a:ext uri="{FAA26D3D-D897-4be2-8F04-BA451C77F1D7}">
              <ma14:placeholderFlag xmlns="" xmlns:ma14="http://schemas.microsoft.com/office/mac/drawingml/2011/main" val="1"/>
            </a:ext>
          </a:extLst>
        </p:spPr>
      </p:sp>
      <p:sp>
        <p:nvSpPr>
          <p:cNvPr id="46086" name="Rectangle 3"/>
          <p:cNvSpPr>
            <a:spLocks noGrp="1" noChangeArrowheads="1"/>
          </p:cNvSpPr>
          <p:nvPr>
            <p:ph type="body" idx="1"/>
          </p:nvPr>
        </p:nvSpPr>
        <p:spPr>
          <a:xfrm>
            <a:off x="914400" y="4341813"/>
            <a:ext cx="5029200" cy="4114800"/>
          </a:xfrm>
          <a:solidFill>
            <a:srgbClr val="FFFFFF"/>
          </a:solidFill>
          <a:ln>
            <a:solidFill>
              <a:srgbClr val="000000"/>
            </a:solidFill>
            <a:miter lim="800000"/>
            <a:headEnd/>
            <a:tailEnd/>
          </a:ln>
        </p:spPr>
        <p:txBody>
          <a:bodyPr lIns="87845" tIns="43924" rIns="87845" bIns="43924"/>
          <a:lstStyle/>
          <a:p>
            <a:pPr eaLnBrk="1" hangingPunct="1"/>
            <a:r>
              <a:rPr lang="en-US" dirty="0"/>
              <a:t>Isolation and entrenchment contributed to an architecture of fear.</a:t>
            </a:r>
          </a:p>
          <a:p>
            <a:pPr eaLnBrk="1" hangingPunct="1"/>
            <a:endParaRPr lang="en-US" dirty="0"/>
          </a:p>
          <a:p>
            <a:pPr eaLnBrk="1" hangingPunct="1"/>
            <a:r>
              <a:rPr lang="en-US" dirty="0"/>
              <a:t>Eyes on the street become, sidewalks in the air, elevated entrances, and gated front doors.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Beliefs</a:t>
            </a:r>
            <a:r>
              <a:rPr lang="en-US" baseline="0" dirty="0"/>
              <a:t> that a certain group of people have the deliberate intention to remove and displace populations of “other” as a form of urban reclamation and profit are commonly held, especially by those who feel that do not benefit from gentrification</a:t>
            </a:r>
            <a:endParaRPr lang="en-US" dirty="0"/>
          </a:p>
        </p:txBody>
      </p:sp>
      <p:sp>
        <p:nvSpPr>
          <p:cNvPr id="4" name="Slide Number Placeholder 3"/>
          <p:cNvSpPr>
            <a:spLocks noGrp="1"/>
          </p:cNvSpPr>
          <p:nvPr>
            <p:ph type="sldNum" sz="quarter" idx="10"/>
          </p:nvPr>
        </p:nvSpPr>
        <p:spPr/>
        <p:txBody>
          <a:bodyPr/>
          <a:lstStyle/>
          <a:p>
            <a:fld id="{F38DBECA-4093-CA4C-B14C-9C89DF43AC09}" type="slidenum">
              <a:rPr lang="en-US" smtClean="0"/>
              <a:t>26</a:t>
            </a:fld>
            <a:endParaRPr lang="en-US" dirty="0"/>
          </a:p>
        </p:txBody>
      </p:sp>
    </p:spTree>
    <p:extLst>
      <p:ext uri="{BB962C8B-B14F-4D97-AF65-F5344CB8AC3E}">
        <p14:creationId xmlns:p14="http://schemas.microsoft.com/office/powerpoint/2010/main" val="2614057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98B18-29B0-C343-8230-7A4DACBE53B6}" type="slidenum">
              <a:rPr lang="en-US" smtClean="0"/>
              <a:t>27</a:t>
            </a:fld>
            <a:endParaRPr lang="en-US" dirty="0"/>
          </a:p>
        </p:txBody>
      </p:sp>
    </p:spTree>
    <p:extLst>
      <p:ext uri="{BB962C8B-B14F-4D97-AF65-F5344CB8AC3E}">
        <p14:creationId xmlns:p14="http://schemas.microsoft.com/office/powerpoint/2010/main" val="3798991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28</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32305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Distributive justice.</a:t>
            </a:r>
          </a:p>
          <a:p>
            <a:endParaRPr lang="en-US" dirty="0"/>
          </a:p>
          <a:p>
            <a:r>
              <a:rPr lang="en-US" sz="1200" dirty="0">
                <a:solidFill>
                  <a:srgbClr val="FFFFFF"/>
                </a:solidFill>
                <a:latin typeface="November Std Reg" pitchFamily="2" charset="77"/>
                <a:ea typeface="November Std Reg" pitchFamily="2" charset="77"/>
                <a:cs typeface="Calibri"/>
              </a:rPr>
              <a:t>is about </a:t>
            </a:r>
            <a:r>
              <a:rPr lang="en-US" sz="1200" dirty="0">
                <a:solidFill>
                  <a:srgbClr val="FFC000"/>
                </a:solidFill>
                <a:latin typeface="November Std Reg" pitchFamily="2" charset="77"/>
                <a:ea typeface="November Std Reg" pitchFamily="2" charset="77"/>
                <a:cs typeface="Calibri"/>
              </a:rPr>
              <a:t>fairness in what people receive, from goods to attention. </a:t>
            </a:r>
            <a:r>
              <a:rPr lang="en-US" sz="1200" dirty="0">
                <a:solidFill>
                  <a:srgbClr val="FFFFFF"/>
                </a:solidFill>
                <a:latin typeface="November Std Reg" pitchFamily="2" charset="77"/>
                <a:ea typeface="November Std Reg" pitchFamily="2" charset="77"/>
                <a:cs typeface="Calibri"/>
              </a:rPr>
              <a:t>If people do not think that they are getting their fair share of something, they will seek first to gain what they believe they deserve. </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30</a:t>
            </a:fld>
            <a:endParaRPr lang="en-US" dirty="0"/>
          </a:p>
        </p:txBody>
      </p:sp>
    </p:spTree>
    <p:extLst>
      <p:ext uri="{BB962C8B-B14F-4D97-AF65-F5344CB8AC3E}">
        <p14:creationId xmlns:p14="http://schemas.microsoft.com/office/powerpoint/2010/main" val="1869866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31</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2263142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B1232-B885-764F-9221-A3BC8B56780D}" type="slidenum">
              <a:rPr lang="en-US"/>
              <a:pPr/>
              <a:t>32</a:t>
            </a:fld>
            <a:endParaRPr lang="en-US" dirty="0"/>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r>
              <a:rPr lang="en-US" dirty="0"/>
              <a:t>It</a:t>
            </a:r>
            <a:r>
              <a:rPr lang="en-US" baseline="0" dirty="0"/>
              <a:t> is time for justice because of historical and current power imbalances within institutions that are not representative of the people they serve, yet make decisions on their behalf</a:t>
            </a:r>
            <a:endParaRPr lang="en-US" dirty="0"/>
          </a:p>
        </p:txBody>
      </p:sp>
    </p:spTree>
    <p:extLst>
      <p:ext uri="{BB962C8B-B14F-4D97-AF65-F5344CB8AC3E}">
        <p14:creationId xmlns:p14="http://schemas.microsoft.com/office/powerpoint/2010/main" val="1746544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justice because intolerance of difference is a devaluing of</a:t>
            </a:r>
            <a:r>
              <a:rPr lang="en-US" baseline="0" dirty="0"/>
              <a:t> humanity  </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33</a:t>
            </a:fld>
            <a:endParaRPr lang="en-US" dirty="0"/>
          </a:p>
        </p:txBody>
      </p:sp>
    </p:spTree>
    <p:extLst>
      <p:ext uri="{BB962C8B-B14F-4D97-AF65-F5344CB8AC3E}">
        <p14:creationId xmlns:p14="http://schemas.microsoft.com/office/powerpoint/2010/main" val="3996567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justice because growing</a:t>
            </a:r>
            <a:r>
              <a:rPr lang="en-US" baseline="0" dirty="0"/>
              <a:t> economic disparity hurts us all</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34</a:t>
            </a:fld>
            <a:endParaRPr lang="en-US" dirty="0"/>
          </a:p>
        </p:txBody>
      </p:sp>
    </p:spTree>
    <p:extLst>
      <p:ext uri="{BB962C8B-B14F-4D97-AF65-F5344CB8AC3E}">
        <p14:creationId xmlns:p14="http://schemas.microsoft.com/office/powerpoint/2010/main" val="111500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justice because</a:t>
            </a:r>
            <a:r>
              <a:rPr lang="en-US" baseline="0" dirty="0"/>
              <a:t> without knowing the history of intentional racism, built into the policies that designed our cities, we will never effectively create livable sustainable or resilient cities</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35</a:t>
            </a:fld>
            <a:endParaRPr lang="en-US" dirty="0"/>
          </a:p>
        </p:txBody>
      </p:sp>
    </p:spTree>
    <p:extLst>
      <p:ext uri="{BB962C8B-B14F-4D97-AF65-F5344CB8AC3E}">
        <p14:creationId xmlns:p14="http://schemas.microsoft.com/office/powerpoint/2010/main" val="179264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3</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2762785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time for justice because ignorance</a:t>
            </a:r>
            <a:r>
              <a:rPr lang="en-US" baseline="0" dirty="0"/>
              <a:t> drives fear, fear drive hate and hate drives violence – a violence we are being forced to witness daily and with minimal repercussion.</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36</a:t>
            </a:fld>
            <a:endParaRPr lang="en-US" dirty="0"/>
          </a:p>
        </p:txBody>
      </p:sp>
    </p:spTree>
    <p:extLst>
      <p:ext uri="{BB962C8B-B14F-4D97-AF65-F5344CB8AC3E}">
        <p14:creationId xmlns:p14="http://schemas.microsoft.com/office/powerpoint/2010/main" val="263987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38</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a:noFill/>
        </p:spPr>
        <p:txBody>
          <a:bodyPr/>
          <a:lstStyle/>
          <a:p>
            <a:pPr eaLnBrk="1" hangingPunct="1"/>
            <a:r>
              <a:rPr lang="en-US" dirty="0"/>
              <a:t>So</a:t>
            </a:r>
            <a:r>
              <a:rPr lang="en-US" baseline="0" dirty="0"/>
              <a:t> how is justice for?</a:t>
            </a:r>
          </a:p>
          <a:p>
            <a:pPr eaLnBrk="1" hangingPunct="1"/>
            <a:endParaRPr lang="en-US" baseline="0" dirty="0"/>
          </a:p>
          <a:p>
            <a:pPr eaLnBrk="1" hangingPunct="1"/>
            <a:r>
              <a:rPr lang="en-US" baseline="0" dirty="0"/>
              <a:t>We have been taught to recite “…with liberty and justice for all…”, but I think its safe to safe, not everyone has the same liberties and justice has not come to all</a:t>
            </a:r>
            <a:endParaRPr lang="en-US" dirty="0"/>
          </a:p>
        </p:txBody>
      </p:sp>
    </p:spTree>
    <p:extLst>
      <p:ext uri="{BB962C8B-B14F-4D97-AF65-F5344CB8AC3E}">
        <p14:creationId xmlns:p14="http://schemas.microsoft.com/office/powerpoint/2010/main" val="813032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consciousness or benevolent</a:t>
            </a:r>
          </a:p>
          <a:p>
            <a:endParaRPr lang="en-US" dirty="0"/>
          </a:p>
        </p:txBody>
      </p:sp>
      <p:sp>
        <p:nvSpPr>
          <p:cNvPr id="4" name="Slide Number Placeholder 3"/>
          <p:cNvSpPr>
            <a:spLocks noGrp="1"/>
          </p:cNvSpPr>
          <p:nvPr>
            <p:ph type="sldNum" sz="quarter" idx="5"/>
          </p:nvPr>
        </p:nvSpPr>
        <p:spPr/>
        <p:txBody>
          <a:bodyPr/>
          <a:lstStyle/>
          <a:p>
            <a:fld id="{39698B18-29B0-C343-8230-7A4DACBE53B6}" type="slidenum">
              <a:rPr lang="en-US" smtClean="0"/>
              <a:t>39</a:t>
            </a:fld>
            <a:endParaRPr lang="en-US" dirty="0"/>
          </a:p>
        </p:txBody>
      </p:sp>
    </p:spTree>
    <p:extLst>
      <p:ext uri="{BB962C8B-B14F-4D97-AF65-F5344CB8AC3E}">
        <p14:creationId xmlns:p14="http://schemas.microsoft.com/office/powerpoint/2010/main" val="415641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country is built on multiculturalism,</a:t>
            </a:r>
            <a:r>
              <a:rPr lang="en-US" baseline="0" dirty="0"/>
              <a:t> yet there are those who believe some don’t belong here</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40</a:t>
            </a:fld>
            <a:endParaRPr lang="en-US" dirty="0"/>
          </a:p>
        </p:txBody>
      </p:sp>
    </p:spTree>
    <p:extLst>
      <p:ext uri="{BB962C8B-B14F-4D97-AF65-F5344CB8AC3E}">
        <p14:creationId xmlns:p14="http://schemas.microsoft.com/office/powerpoint/2010/main" val="4293296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is not just a black and white issue.</a:t>
            </a:r>
          </a:p>
          <a:p>
            <a:endParaRPr lang="en-US" dirty="0"/>
          </a:p>
          <a:p>
            <a:r>
              <a:rPr lang="en-US" dirty="0"/>
              <a:t>The eroding of health protections for women</a:t>
            </a:r>
          </a:p>
        </p:txBody>
      </p:sp>
      <p:sp>
        <p:nvSpPr>
          <p:cNvPr id="4" name="Slide Number Placeholder 3"/>
          <p:cNvSpPr>
            <a:spLocks noGrp="1"/>
          </p:cNvSpPr>
          <p:nvPr>
            <p:ph type="sldNum" sz="quarter" idx="5"/>
          </p:nvPr>
        </p:nvSpPr>
        <p:spPr/>
        <p:txBody>
          <a:bodyPr/>
          <a:lstStyle/>
          <a:p>
            <a:fld id="{4F4B14C0-CA50-49D3-B607-0B27D83D3610}" type="slidenum">
              <a:rPr lang="en-US" smtClean="0"/>
              <a:t>41</a:t>
            </a:fld>
            <a:endParaRPr lang="en-US" dirty="0"/>
          </a:p>
        </p:txBody>
      </p:sp>
    </p:spTree>
    <p:extLst>
      <p:ext uri="{BB962C8B-B14F-4D97-AF65-F5344CB8AC3E}">
        <p14:creationId xmlns:p14="http://schemas.microsoft.com/office/powerpoint/2010/main" val="239481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lives matter is not the same as Black lives matter</a:t>
            </a:r>
          </a:p>
        </p:txBody>
      </p:sp>
      <p:sp>
        <p:nvSpPr>
          <p:cNvPr id="4" name="Slide Number Placeholder 3"/>
          <p:cNvSpPr>
            <a:spLocks noGrp="1"/>
          </p:cNvSpPr>
          <p:nvPr>
            <p:ph type="sldNum" sz="quarter" idx="5"/>
          </p:nvPr>
        </p:nvSpPr>
        <p:spPr/>
        <p:txBody>
          <a:bodyPr/>
          <a:lstStyle/>
          <a:p>
            <a:fld id="{4F4B14C0-CA50-49D3-B607-0B27D83D3610}" type="slidenum">
              <a:rPr lang="en-US" smtClean="0"/>
              <a:t>42</a:t>
            </a:fld>
            <a:endParaRPr lang="en-US" dirty="0"/>
          </a:p>
        </p:txBody>
      </p:sp>
    </p:spTree>
    <p:extLst>
      <p:ext uri="{BB962C8B-B14F-4D97-AF65-F5344CB8AC3E}">
        <p14:creationId xmlns:p14="http://schemas.microsoft.com/office/powerpoint/2010/main" val="110913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the LGBTQ community</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43</a:t>
            </a:fld>
            <a:endParaRPr lang="en-US" dirty="0"/>
          </a:p>
        </p:txBody>
      </p:sp>
    </p:spTree>
    <p:extLst>
      <p:ext uri="{BB962C8B-B14F-4D97-AF65-F5344CB8AC3E}">
        <p14:creationId xmlns:p14="http://schemas.microsoft.com/office/powerpoint/2010/main" val="1161935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fear of faith</a:t>
            </a:r>
          </a:p>
        </p:txBody>
      </p:sp>
      <p:sp>
        <p:nvSpPr>
          <p:cNvPr id="4" name="Slide Number Placeholder 3"/>
          <p:cNvSpPr>
            <a:spLocks noGrp="1"/>
          </p:cNvSpPr>
          <p:nvPr>
            <p:ph type="sldNum" sz="quarter" idx="5"/>
          </p:nvPr>
        </p:nvSpPr>
        <p:spPr/>
        <p:txBody>
          <a:bodyPr/>
          <a:lstStyle/>
          <a:p>
            <a:fld id="{4F4B14C0-CA50-49D3-B607-0B27D83D3610}" type="slidenum">
              <a:rPr lang="en-US" smtClean="0"/>
              <a:t>44</a:t>
            </a:fld>
            <a:endParaRPr lang="en-US" dirty="0"/>
          </a:p>
        </p:txBody>
      </p:sp>
    </p:spTree>
    <p:extLst>
      <p:ext uri="{BB962C8B-B14F-4D97-AF65-F5344CB8AC3E}">
        <p14:creationId xmlns:p14="http://schemas.microsoft.com/office/powerpoint/2010/main" val="304780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stand up</a:t>
            </a:r>
            <a:r>
              <a:rPr lang="en-US" baseline="0" dirty="0"/>
              <a:t> or sit down for the change they want to see</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45</a:t>
            </a:fld>
            <a:endParaRPr lang="en-US" dirty="0"/>
          </a:p>
        </p:txBody>
      </p:sp>
    </p:spTree>
    <p:extLst>
      <p:ext uri="{BB962C8B-B14F-4D97-AF65-F5344CB8AC3E}">
        <p14:creationId xmlns:p14="http://schemas.microsoft.com/office/powerpoint/2010/main" val="3652458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gets to narrate and make visible our history and who doesn’t</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46</a:t>
            </a:fld>
            <a:endParaRPr lang="en-US" dirty="0"/>
          </a:p>
        </p:txBody>
      </p:sp>
    </p:spTree>
    <p:extLst>
      <p:ext uri="{BB962C8B-B14F-4D97-AF65-F5344CB8AC3E}">
        <p14:creationId xmlns:p14="http://schemas.microsoft.com/office/powerpoint/2010/main" val="291160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4</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852710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segregating</a:t>
            </a:r>
            <a:r>
              <a:rPr lang="en-US" baseline="0" dirty="0"/>
              <a:t>, </a:t>
            </a:r>
            <a:r>
              <a:rPr lang="en-US" dirty="0"/>
              <a:t>gating and walling of neighborhoods and cities</a:t>
            </a:r>
          </a:p>
        </p:txBody>
      </p:sp>
      <p:sp>
        <p:nvSpPr>
          <p:cNvPr id="4" name="Slide Number Placeholder 3"/>
          <p:cNvSpPr>
            <a:spLocks noGrp="1"/>
          </p:cNvSpPr>
          <p:nvPr>
            <p:ph type="sldNum" sz="quarter" idx="5"/>
          </p:nvPr>
        </p:nvSpPr>
        <p:spPr/>
        <p:txBody>
          <a:bodyPr/>
          <a:lstStyle/>
          <a:p>
            <a:fld id="{4F4B14C0-CA50-49D3-B607-0B27D83D3610}" type="slidenum">
              <a:rPr lang="en-US" smtClean="0"/>
              <a:t>47</a:t>
            </a:fld>
            <a:endParaRPr lang="en-US" dirty="0"/>
          </a:p>
        </p:txBody>
      </p:sp>
    </p:spTree>
    <p:extLst>
      <p:ext uri="{BB962C8B-B14F-4D97-AF65-F5344CB8AC3E}">
        <p14:creationId xmlns:p14="http://schemas.microsoft.com/office/powerpoint/2010/main" val="1063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bodies are not the only assets under attack.</a:t>
            </a:r>
          </a:p>
          <a:p>
            <a:endParaRPr lang="en-US" dirty="0"/>
          </a:p>
          <a:p>
            <a:r>
              <a:rPr lang="en-US" dirty="0"/>
              <a:t>The erosion</a:t>
            </a:r>
            <a:r>
              <a:rPr lang="en-US" baseline="0" dirty="0"/>
              <a:t> of our ecosystem and the measures that protect our environment</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48</a:t>
            </a:fld>
            <a:endParaRPr lang="en-US" dirty="0"/>
          </a:p>
        </p:txBody>
      </p:sp>
    </p:spTree>
    <p:extLst>
      <p:ext uri="{BB962C8B-B14F-4D97-AF65-F5344CB8AC3E}">
        <p14:creationId xmlns:p14="http://schemas.microsoft.com/office/powerpoint/2010/main" val="2951067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49</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r>
              <a:rPr lang="en-US" dirty="0">
                <a:solidFill>
                  <a:schemeClr val="bg1"/>
                </a:solidFill>
              </a:rPr>
              <a:t>Planning theory should address:</a:t>
            </a:r>
          </a:p>
          <a:p>
            <a:r>
              <a:rPr lang="en-US" dirty="0">
                <a:solidFill>
                  <a:schemeClr val="bg1"/>
                </a:solidFill>
              </a:rPr>
              <a:t>What is the relationship between the urban context and outcome? </a:t>
            </a:r>
          </a:p>
          <a:p>
            <a:r>
              <a:rPr lang="en-US" dirty="0">
                <a:solidFill>
                  <a:schemeClr val="bg1"/>
                </a:solidFill>
              </a:rPr>
              <a:t>How does planning affect city users, including residents, commuters and visitors?</a:t>
            </a:r>
          </a:p>
          <a:p>
            <a:r>
              <a:rPr lang="en-US" dirty="0">
                <a:solidFill>
                  <a:schemeClr val="bg1"/>
                </a:solidFill>
              </a:rPr>
              <a:t>What principles should guide plan the formation, content and implementation?</a:t>
            </a:r>
          </a:p>
          <a:p>
            <a:pPr eaLnBrk="1" hangingPunct="1"/>
            <a:endParaRPr lang="en-US" dirty="0"/>
          </a:p>
        </p:txBody>
      </p:sp>
    </p:spTree>
    <p:extLst>
      <p:ext uri="{BB962C8B-B14F-4D97-AF65-F5344CB8AC3E}">
        <p14:creationId xmlns:p14="http://schemas.microsoft.com/office/powerpoint/2010/main" val="1848298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address</a:t>
            </a:r>
            <a:r>
              <a:rPr lang="en-US" baseline="0" dirty="0"/>
              <a:t> the conditions of injustice and the pursuit of justice through design.  10 years ago, I grew skeptical of design ability to alter the trends of social and spatial injustice and in fact, was being to more deeply understand our contributions to it.  At that point, I launched my firm, urban American city, and began a teaching a research agenda aimed at investigating our role and impact – fully prepared to expose our collective failures and successes.</a:t>
            </a:r>
          </a:p>
          <a:p>
            <a:endParaRPr lang="en-US" baseline="0" dirty="0"/>
          </a:p>
          <a:p>
            <a:r>
              <a:rPr lang="en-US" baseline="0" dirty="0"/>
              <a:t>I’ll start my summary of some of this work with the Just City Lab, my research platform at the Harvard graduate school of design, where I am a professor in practice in urban planning. </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50</a:t>
            </a:fld>
            <a:endParaRPr lang="en-US" dirty="0"/>
          </a:p>
        </p:txBody>
      </p:sp>
    </p:spTree>
    <p:extLst>
      <p:ext uri="{BB962C8B-B14F-4D97-AF65-F5344CB8AC3E}">
        <p14:creationId xmlns:p14="http://schemas.microsoft.com/office/powerpoint/2010/main" val="4176751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years of course curriculum</a:t>
            </a:r>
            <a:r>
              <a:rPr lang="en-US" baseline="0" dirty="0"/>
              <a:t> and crowd-sourcing the question – can design have a positive impact on social and spatial justice – the lab as formulated its point of view about the just city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Bebas Neue Bold"/>
                <a:cs typeface="Bebas Neue Bold"/>
              </a:rPr>
              <a:t>a</a:t>
            </a:r>
            <a:r>
              <a:rPr lang="en-US" sz="1600" b="1" dirty="0">
                <a:solidFill>
                  <a:schemeClr val="bg1"/>
                </a:solidFill>
                <a:latin typeface="Bebas Neue" panose="020B0606020202050201" pitchFamily="34" charset="0"/>
              </a:rPr>
              <a:t> </a:t>
            </a:r>
            <a:r>
              <a:rPr lang="en-US" sz="2000" b="1" dirty="0">
                <a:solidFill>
                  <a:srgbClr val="FF85FF"/>
                </a:solidFill>
                <a:latin typeface="Bebas Neue" panose="020B0606020202050201" pitchFamily="34" charset="0"/>
              </a:rPr>
              <a:t>Just City </a:t>
            </a:r>
            <a:r>
              <a:rPr lang="en-US" sz="1200" b="1" dirty="0">
                <a:solidFill>
                  <a:schemeClr val="bg1"/>
                </a:solidFill>
                <a:latin typeface="Bebas Neue Bold"/>
                <a:cs typeface="Bebas Neue Bold"/>
              </a:rPr>
              <a:t>is where all people and communities, but especially the least not included, access to NETWORKS AND environments that offer the opportunities and resources to be productive and prosperous, advancing their social and economic mobility and agency.</a:t>
            </a:r>
            <a:endParaRPr lang="en-US" sz="1200" dirty="0">
              <a:solidFill>
                <a:schemeClr val="bg1"/>
              </a:solidFill>
              <a:latin typeface="Bebas Neue Bold"/>
              <a:cs typeface="Bebas Neue Bold"/>
            </a:endParaRPr>
          </a:p>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51</a:t>
            </a:fld>
            <a:endParaRPr lang="en-US" dirty="0"/>
          </a:p>
        </p:txBody>
      </p:sp>
    </p:spTree>
    <p:extLst>
      <p:ext uri="{BB962C8B-B14F-4D97-AF65-F5344CB8AC3E}">
        <p14:creationId xmlns:p14="http://schemas.microsoft.com/office/powerpoint/2010/main" val="38900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52</a:t>
            </a:fld>
            <a:endParaRPr lang="en-US" dirty="0"/>
          </a:p>
        </p:txBody>
      </p:sp>
    </p:spTree>
    <p:extLst>
      <p:ext uri="{BB962C8B-B14F-4D97-AF65-F5344CB8AC3E}">
        <p14:creationId xmlns:p14="http://schemas.microsoft.com/office/powerpoint/2010/main" val="3505402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Bebas Neue" panose="020B0606020202050201" pitchFamily="34" charset="0"/>
              </a:rPr>
              <a:t>the Just City Index is a language of 50 values intended to be used by communities to self-select and define what makes for a more Just City </a:t>
            </a:r>
          </a:p>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53</a:t>
            </a:fld>
            <a:endParaRPr lang="en-US" dirty="0"/>
          </a:p>
        </p:txBody>
      </p:sp>
    </p:spTree>
    <p:extLst>
      <p:ext uri="{BB962C8B-B14F-4D97-AF65-F5344CB8AC3E}">
        <p14:creationId xmlns:p14="http://schemas.microsoft.com/office/powerpoint/2010/main" val="644783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54</a:t>
            </a:fld>
            <a:endParaRPr lang="en-US" dirty="0"/>
          </a:p>
        </p:txBody>
      </p:sp>
    </p:spTree>
    <p:extLst>
      <p:ext uri="{BB962C8B-B14F-4D97-AF65-F5344CB8AC3E}">
        <p14:creationId xmlns:p14="http://schemas.microsoft.com/office/powerpoint/2010/main" val="8699190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dirty="0"/>
          </a:p>
        </p:txBody>
      </p:sp>
    </p:spTree>
    <p:extLst>
      <p:ext uri="{BB962C8B-B14F-4D97-AF65-F5344CB8AC3E}">
        <p14:creationId xmlns:p14="http://schemas.microsoft.com/office/powerpoint/2010/main" val="2219632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Bebas Neue" panose="020B0606020202050201" pitchFamily="34" charset="0"/>
              </a:rPr>
              <a:t>the Just City Index is a language of 50 values intended to be used by communities to self-select and define what makes for a more Just City </a:t>
            </a:r>
          </a:p>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56</a:t>
            </a:fld>
            <a:endParaRPr lang="en-US" dirty="0"/>
          </a:p>
        </p:txBody>
      </p:sp>
    </p:spTree>
    <p:extLst>
      <p:ext uri="{BB962C8B-B14F-4D97-AF65-F5344CB8AC3E}">
        <p14:creationId xmlns:p14="http://schemas.microsoft.com/office/powerpoint/2010/main" val="314459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was born in Chicago, the evening before President Lyndon Johnson signed the Civil Rights Act of 1964 into law.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Growing up on the south side of Chicago meant that on an average day, I rarely saw or interacted with a person who didn’t look like me.  All of my basic needs were meet on the south side of Chicago - schooling, shopping, summer jobs, recreation and entertainment.  My teachers were predominately black, and my classmates were 98% black.  This environment did not make me feel isolated, segregated or unusual  -- I just felt normal. </a:t>
            </a:r>
          </a:p>
          <a:p>
            <a:endParaRPr lang="en-US" baseline="0" dirty="0"/>
          </a:p>
        </p:txBody>
      </p:sp>
      <p:sp>
        <p:nvSpPr>
          <p:cNvPr id="4" name="Slide Number Placeholder 3"/>
          <p:cNvSpPr>
            <a:spLocks noGrp="1"/>
          </p:cNvSpPr>
          <p:nvPr>
            <p:ph type="sldNum" sz="quarter" idx="10"/>
          </p:nvPr>
        </p:nvSpPr>
        <p:spPr/>
        <p:txBody>
          <a:bodyPr/>
          <a:lstStyle/>
          <a:p>
            <a:fld id="{3610F45A-0894-564A-8121-7790283AB107}" type="slidenum">
              <a:rPr lang="en-US" smtClean="0"/>
              <a:t>6</a:t>
            </a:fld>
            <a:endParaRPr lang="en-US" dirty="0"/>
          </a:p>
        </p:txBody>
      </p:sp>
    </p:spTree>
    <p:extLst>
      <p:ext uri="{BB962C8B-B14F-4D97-AF65-F5344CB8AC3E}">
        <p14:creationId xmlns:p14="http://schemas.microsoft.com/office/powerpoint/2010/main" val="2331366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dirty="0"/>
          </a:p>
        </p:txBody>
      </p:sp>
    </p:spTree>
    <p:extLst>
      <p:ext uri="{BB962C8B-B14F-4D97-AF65-F5344CB8AC3E}">
        <p14:creationId xmlns:p14="http://schemas.microsoft.com/office/powerpoint/2010/main" val="4187183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Bebas Neue" panose="020B0606020202050201" pitchFamily="34" charset="0"/>
              </a:rPr>
              <a:t>the Just City Index is a language of 50 values intended to be used by communities to self-select and define what makes for a more Just City </a:t>
            </a:r>
          </a:p>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58</a:t>
            </a:fld>
            <a:endParaRPr lang="en-US" dirty="0"/>
          </a:p>
        </p:txBody>
      </p:sp>
    </p:spTree>
    <p:extLst>
      <p:ext uri="{BB962C8B-B14F-4D97-AF65-F5344CB8AC3E}">
        <p14:creationId xmlns:p14="http://schemas.microsoft.com/office/powerpoint/2010/main" val="3144597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index</a:t>
            </a:r>
            <a:r>
              <a:rPr lang="en-US" baseline="0" dirty="0"/>
              <a:t> as a tool of engagement when accessing a common language to talk about conditions of injustice is needed.  We have used this tool in convening in South Africa, Rotterdam, Amsterdam and for conversations ranging from black futurism, aging in place and the designing justice.</a:t>
            </a:r>
          </a:p>
          <a:p>
            <a:endParaRPr lang="en-US" baseline="0" dirty="0"/>
          </a:p>
          <a:p>
            <a:r>
              <a:rPr lang="en-US" baseline="0" dirty="0"/>
              <a:t>We document both the conditions of injustice found in different settings, as well as values important to each city or setting to both aggregate an compare visions of justice by city, age, race and gender.</a:t>
            </a:r>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59</a:t>
            </a:fld>
            <a:endParaRPr lang="en-US" dirty="0"/>
          </a:p>
        </p:txBody>
      </p:sp>
    </p:spTree>
    <p:extLst>
      <p:ext uri="{BB962C8B-B14F-4D97-AF65-F5344CB8AC3E}">
        <p14:creationId xmlns:p14="http://schemas.microsoft.com/office/powerpoint/2010/main" val="84540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60</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r>
              <a:rPr lang="en-US" dirty="0">
                <a:solidFill>
                  <a:schemeClr val="bg1"/>
                </a:solidFill>
              </a:rPr>
              <a:t>Planning theory should address:</a:t>
            </a:r>
          </a:p>
          <a:p>
            <a:r>
              <a:rPr lang="en-US" dirty="0">
                <a:solidFill>
                  <a:schemeClr val="bg1"/>
                </a:solidFill>
              </a:rPr>
              <a:t>What is the relationship between the urban context and outcome? </a:t>
            </a:r>
          </a:p>
          <a:p>
            <a:r>
              <a:rPr lang="en-US" dirty="0">
                <a:solidFill>
                  <a:schemeClr val="bg1"/>
                </a:solidFill>
              </a:rPr>
              <a:t>How does planning affect city users, including residents, commuters and visitors?</a:t>
            </a:r>
          </a:p>
          <a:p>
            <a:r>
              <a:rPr lang="en-US" dirty="0">
                <a:solidFill>
                  <a:schemeClr val="bg1"/>
                </a:solidFill>
              </a:rPr>
              <a:t>What principles should guide plan the formation, content and implementation?</a:t>
            </a:r>
          </a:p>
          <a:p>
            <a:pPr eaLnBrk="1" hangingPunct="1"/>
            <a:endParaRPr lang="en-US" dirty="0"/>
          </a:p>
        </p:txBody>
      </p:sp>
    </p:spTree>
    <p:extLst>
      <p:ext uri="{BB962C8B-B14F-4D97-AF65-F5344CB8AC3E}">
        <p14:creationId xmlns:p14="http://schemas.microsoft.com/office/powerpoint/2010/main" val="3171939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61</a:t>
            </a:fld>
            <a:endParaRPr lang="en-US" dirty="0"/>
          </a:p>
        </p:txBody>
      </p:sp>
    </p:spTree>
    <p:extLst>
      <p:ext uri="{BB962C8B-B14F-4D97-AF65-F5344CB8AC3E}">
        <p14:creationId xmlns:p14="http://schemas.microsoft.com/office/powerpoint/2010/main" val="974953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B14C0-CA50-49D3-B607-0B27D83D3610}" type="slidenum">
              <a:rPr lang="en-US" smtClean="0"/>
              <a:t>62</a:t>
            </a:fld>
            <a:endParaRPr lang="en-US" dirty="0"/>
          </a:p>
        </p:txBody>
      </p:sp>
    </p:spTree>
    <p:extLst>
      <p:ext uri="{BB962C8B-B14F-4D97-AF65-F5344CB8AC3E}">
        <p14:creationId xmlns:p14="http://schemas.microsoft.com/office/powerpoint/2010/main" val="2728992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2CEFBDA-AEC1-4343-A479-D2172286DA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4DCB5A-77F3-E644-83CD-A44C4F787634}" type="slidenum">
              <a:rPr lang="en-US" altLang="en-US"/>
              <a:pPr>
                <a:spcBef>
                  <a:spcPct val="0"/>
                </a:spcBef>
              </a:pPr>
              <a:t>63</a:t>
            </a:fld>
            <a:endParaRPr lang="en-US" altLang="en-US" dirty="0"/>
          </a:p>
        </p:txBody>
      </p:sp>
      <p:sp>
        <p:nvSpPr>
          <p:cNvPr id="48130" name="Rectangle 2">
            <a:extLst>
              <a:ext uri="{FF2B5EF4-FFF2-40B4-BE49-F238E27FC236}">
                <a16:creationId xmlns:a16="http://schemas.microsoft.com/office/drawing/2014/main" id="{8AFE4924-E7B4-1D46-BA3E-FDE7E15B9E8E}"/>
              </a:ext>
            </a:extLst>
          </p:cNvPr>
          <p:cNvSpPr>
            <a:spLocks noGrp="1" noRot="1" noChangeAspect="1" noChangeArrowheads="1" noTextEdit="1"/>
          </p:cNvSpPr>
          <p:nvPr>
            <p:ph type="sldImg"/>
          </p:nvPr>
        </p:nvSpPr>
        <p:spPr>
          <a:xfrm>
            <a:off x="355600" y="665163"/>
            <a:ext cx="6184900" cy="3479800"/>
          </a:xfrm>
          <a:ln/>
        </p:spPr>
      </p:sp>
      <p:sp>
        <p:nvSpPr>
          <p:cNvPr id="48131" name="Rectangle 3">
            <a:extLst>
              <a:ext uri="{FF2B5EF4-FFF2-40B4-BE49-F238E27FC236}">
                <a16:creationId xmlns:a16="http://schemas.microsoft.com/office/drawing/2014/main" id="{7904BD1F-493D-7245-B00B-1593492F761F}"/>
              </a:ext>
            </a:extLst>
          </p:cNvPr>
          <p:cNvSpPr>
            <a:spLocks noGrp="1" noChangeArrowheads="1"/>
          </p:cNvSpPr>
          <p:nvPr>
            <p:ph type="body" idx="1"/>
          </p:nvPr>
        </p:nvSpPr>
        <p:spPr>
          <a:xfrm>
            <a:off x="879475" y="4370388"/>
            <a:ext cx="5064125"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Unsatisfied with these limits, I take my first professional pivot, applying and accepting a Loeb Fellowship here at the GSD, and instead of returning to SOM, I move into the public sector.</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Detroit and the Fellowship highlighted the agency of mayors as the architects of cities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pivot to city leadership changed my agency to a designer now equipped with the power to design and implement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61544368f6_0_1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61544368f6_0_1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REIT industry is an X billion dollar industry and a proven model - a NREIT is a new version of this</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67</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89973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68</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24187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the time I entered college at the University of Notre Dame, and the field of architecture, my context became the exact opposite.  For the first time in my life, I actually felt like a minority. </a:t>
            </a:r>
          </a:p>
          <a:p>
            <a:endParaRPr lang="en-US" dirty="0"/>
          </a:p>
        </p:txBody>
      </p:sp>
      <p:sp>
        <p:nvSpPr>
          <p:cNvPr id="4" name="Slide Number Placeholder 3"/>
          <p:cNvSpPr>
            <a:spLocks noGrp="1"/>
          </p:cNvSpPr>
          <p:nvPr>
            <p:ph type="sldNum" sz="quarter" idx="10"/>
          </p:nvPr>
        </p:nvSpPr>
        <p:spPr/>
        <p:txBody>
          <a:bodyPr/>
          <a:lstStyle/>
          <a:p>
            <a:fld id="{07D4F989-9C58-AE41-B69C-EC84991DF055}" type="slidenum">
              <a:rPr lang="en-US" smtClean="0"/>
              <a:t>7</a:t>
            </a:fld>
            <a:endParaRPr lang="en-US" dirty="0"/>
          </a:p>
        </p:txBody>
      </p:sp>
    </p:spTree>
    <p:extLst>
      <p:ext uri="{BB962C8B-B14F-4D97-AF65-F5344CB8AC3E}">
        <p14:creationId xmlns:p14="http://schemas.microsoft.com/office/powerpoint/2010/main" val="432078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86</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5703381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87</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2986256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88</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3296590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89</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951062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90</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881346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91</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pPr eaLnBrk="1" hangingPunct="1"/>
            <a:r>
              <a:rPr lang="en-US" dirty="0"/>
              <a:t>For many</a:t>
            </a:r>
            <a:r>
              <a:rPr lang="en-US" baseline="0" dirty="0"/>
              <a:t> </a:t>
            </a:r>
            <a:r>
              <a:rPr lang="en-US" dirty="0"/>
              <a:t>who we seek justice for, their injustice</a:t>
            </a:r>
            <a:r>
              <a:rPr lang="en-US" baseline="0" dirty="0"/>
              <a:t> is situated in the spaces of the city.  A series of conditions instigated by public policy, advanced by private capital, deepened by generational poverty and disinvestment, and stigmatized by…</a:t>
            </a:r>
            <a:endParaRPr lang="en-US" dirty="0"/>
          </a:p>
        </p:txBody>
      </p:sp>
    </p:spTree>
    <p:extLst>
      <p:ext uri="{BB962C8B-B14F-4D97-AF65-F5344CB8AC3E}">
        <p14:creationId xmlns:p14="http://schemas.microsoft.com/office/powerpoint/2010/main" val="122761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today professionally, I remain a minority in my chose field.  I am the only African American full time faculty at the City College of New York School of Architecture, and one of less than 300 African American women to be licensed in the United States.</a:t>
            </a:r>
          </a:p>
          <a:p>
            <a:endParaRPr lang="en-US" dirty="0"/>
          </a:p>
        </p:txBody>
      </p:sp>
      <p:sp>
        <p:nvSpPr>
          <p:cNvPr id="4" name="Slide Number Placeholder 3"/>
          <p:cNvSpPr>
            <a:spLocks noGrp="1"/>
          </p:cNvSpPr>
          <p:nvPr>
            <p:ph type="sldNum" sz="quarter" idx="10"/>
          </p:nvPr>
        </p:nvSpPr>
        <p:spPr/>
        <p:txBody>
          <a:bodyPr/>
          <a:lstStyle/>
          <a:p>
            <a:fld id="{07D4F989-9C58-AE41-B69C-EC84991DF055}" type="slidenum">
              <a:rPr lang="en-US" smtClean="0"/>
              <a:t>8</a:t>
            </a:fld>
            <a:endParaRPr lang="en-US" dirty="0"/>
          </a:p>
        </p:txBody>
      </p:sp>
    </p:spTree>
    <p:extLst>
      <p:ext uri="{BB962C8B-B14F-4D97-AF65-F5344CB8AC3E}">
        <p14:creationId xmlns:p14="http://schemas.microsoft.com/office/powerpoint/2010/main" val="256101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B8BD01-8D12-C841-9B09-45A26E1D010A}" type="slidenum">
              <a:rPr lang="en-US" sz="1200"/>
              <a:pPr/>
              <a:t>11</a:t>
            </a:fld>
            <a:endParaRPr lang="en-US" sz="1200" dirty="0"/>
          </a:p>
        </p:txBody>
      </p:sp>
      <p:sp>
        <p:nvSpPr>
          <p:cNvPr id="122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r>
              <a:rPr lang="en-US" dirty="0"/>
              <a:t>Issues of race became more spatially pronounced – the effects still very present in today’s geography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2ADF0B-09F0-354A-B38D-89BF1D8FF524}" type="slidenum">
              <a:rPr lang="en-US" sz="1200"/>
              <a:pPr/>
              <a:t>12</a:t>
            </a:fld>
            <a:endParaRPr lang="en-US" sz="1200" dirty="0"/>
          </a:p>
        </p:txBody>
      </p:sp>
      <p:sp>
        <p:nvSpPr>
          <p:cNvPr id="1792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a:noFill/>
        </p:spPr>
        <p:txBody>
          <a:bodyPr/>
          <a:lstStyle/>
          <a:p>
            <a:r>
              <a:rPr lang="en-US" dirty="0">
                <a:solidFill>
                  <a:schemeClr val="bg1"/>
                </a:solidFill>
              </a:rPr>
              <a:t>Planning theory should address:</a:t>
            </a:r>
          </a:p>
          <a:p>
            <a:r>
              <a:rPr lang="en-US" dirty="0">
                <a:solidFill>
                  <a:schemeClr val="bg1"/>
                </a:solidFill>
              </a:rPr>
              <a:t>What is the relationship between the urban context and outcome? </a:t>
            </a:r>
          </a:p>
          <a:p>
            <a:r>
              <a:rPr lang="en-US" dirty="0">
                <a:solidFill>
                  <a:schemeClr val="bg1"/>
                </a:solidFill>
              </a:rPr>
              <a:t>How does planning affect city users, including residents, commuters and visitors?</a:t>
            </a:r>
          </a:p>
          <a:p>
            <a:r>
              <a:rPr lang="en-US" dirty="0">
                <a:solidFill>
                  <a:schemeClr val="bg1"/>
                </a:solidFill>
              </a:rPr>
              <a:t>What principles should guide plan the formation, content and implementation?</a:t>
            </a:r>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B906-22E4-7146-B86D-8AADD76051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3F7FCE-61DB-1A43-82AB-A3C5F2181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064AA1-B2E3-6046-8A70-3AC933B381E7}"/>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BF40E258-0C38-C944-A22B-A5704F44A8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56BEF8-3B26-6E45-AFD7-DE00AC26839F}"/>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2537369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FBED-CC50-7644-832F-60621E0ABB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CF948E-4FA1-034A-B57D-ECB025F57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8C9BE-D14A-004E-8220-D627B568A879}"/>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6B208DFB-2CA3-8747-A7EB-3CFAB6559F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2F425B-28E9-C846-B181-49E374100E78}"/>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236982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A8EC4-3995-1A4F-8DD6-792C79E67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6ED4A-364F-8D4B-826A-76C5A7782F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E8B6E-9940-0744-A53C-B7D166712C90}"/>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9FAF165D-E811-D542-8535-EB4B5BD729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36612C-BFC2-6448-AC91-137DBD1E9F60}"/>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9236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F21440F8-9EFF-F94D-80C3-2FBCC6973B21}" type="slidenum">
              <a:rPr lang="en-US"/>
              <a:pPr>
                <a:defRPr/>
              </a:pPr>
              <a:t>‹#›</a:t>
            </a:fld>
            <a:endParaRPr lang="en-US" dirty="0"/>
          </a:p>
        </p:txBody>
      </p:sp>
    </p:spTree>
    <p:extLst>
      <p:ext uri="{BB962C8B-B14F-4D97-AF65-F5344CB8AC3E}">
        <p14:creationId xmlns:p14="http://schemas.microsoft.com/office/powerpoint/2010/main" val="539818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7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48A52-9097-C241-B45D-473AAB3B1F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7" y="0"/>
            <a:ext cx="12187065" cy="6858000"/>
          </a:xfrm>
          <a:prstGeom prst="rect">
            <a:avLst/>
          </a:prstGeom>
        </p:spPr>
      </p:pic>
    </p:spTree>
    <p:extLst>
      <p:ext uri="{BB962C8B-B14F-4D97-AF65-F5344CB8AC3E}">
        <p14:creationId xmlns:p14="http://schemas.microsoft.com/office/powerpoint/2010/main" val="1475944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61" lvl="0" indent="-457171">
              <a:spcBef>
                <a:spcPts val="0"/>
              </a:spcBef>
              <a:spcAft>
                <a:spcPts val="0"/>
              </a:spcAft>
              <a:buSzPts val="1800"/>
              <a:buChar char="●"/>
              <a:defRPr/>
            </a:lvl1pPr>
            <a:lvl2pPr marL="1219121" lvl="1" indent="-423306">
              <a:spcBef>
                <a:spcPts val="0"/>
              </a:spcBef>
              <a:spcAft>
                <a:spcPts val="0"/>
              </a:spcAft>
              <a:buSzPts val="1400"/>
              <a:buChar char="○"/>
              <a:defRPr/>
            </a:lvl2pPr>
            <a:lvl3pPr marL="1828681" lvl="2" indent="-423306">
              <a:spcBef>
                <a:spcPts val="0"/>
              </a:spcBef>
              <a:spcAft>
                <a:spcPts val="0"/>
              </a:spcAft>
              <a:buSzPts val="1400"/>
              <a:buChar char="■"/>
              <a:defRPr/>
            </a:lvl3pPr>
            <a:lvl4pPr marL="2438242" lvl="3" indent="-423306">
              <a:spcBef>
                <a:spcPts val="0"/>
              </a:spcBef>
              <a:spcAft>
                <a:spcPts val="0"/>
              </a:spcAft>
              <a:buSzPts val="1400"/>
              <a:buChar char="●"/>
              <a:defRPr/>
            </a:lvl4pPr>
            <a:lvl5pPr marL="3047802" lvl="4" indent="-423306">
              <a:spcBef>
                <a:spcPts val="0"/>
              </a:spcBef>
              <a:spcAft>
                <a:spcPts val="0"/>
              </a:spcAft>
              <a:buSzPts val="1400"/>
              <a:buChar char="○"/>
              <a:defRPr/>
            </a:lvl5pPr>
            <a:lvl6pPr marL="3657363" lvl="5" indent="-423306">
              <a:spcBef>
                <a:spcPts val="0"/>
              </a:spcBef>
              <a:spcAft>
                <a:spcPts val="0"/>
              </a:spcAft>
              <a:buSzPts val="1400"/>
              <a:buChar char="■"/>
              <a:defRPr/>
            </a:lvl6pPr>
            <a:lvl7pPr marL="4266923" lvl="6" indent="-423306">
              <a:spcBef>
                <a:spcPts val="0"/>
              </a:spcBef>
              <a:spcAft>
                <a:spcPts val="0"/>
              </a:spcAft>
              <a:buSzPts val="1400"/>
              <a:buChar char="●"/>
              <a:defRPr/>
            </a:lvl7pPr>
            <a:lvl8pPr marL="4876483" lvl="7" indent="-423306">
              <a:spcBef>
                <a:spcPts val="0"/>
              </a:spcBef>
              <a:spcAft>
                <a:spcPts val="0"/>
              </a:spcAft>
              <a:buSzPts val="1400"/>
              <a:buChar char="○"/>
              <a:defRPr/>
            </a:lvl8pPr>
            <a:lvl9pPr marL="5486044" lvl="8" indent="-423306">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585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C23B-63B0-6640-AD28-85A554053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0D036-D53C-1D40-AFA8-CB1B348F8C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0EB79-49FA-5145-BF84-30E4AF34AC44}"/>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FCF9C068-3F72-904E-AB4E-217695BDDB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4CD968-650C-1149-90B8-2820E577390D}"/>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132452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7A6F-C204-AE4D-B498-BE5170D67C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9567B6-4B01-FC46-A861-E19E4E210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9D1364-C274-FE45-8B18-C52B13AD311C}"/>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2EBEA92C-77DE-F54A-B59C-509A11DCDF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8FD4FF-2511-EA4D-B383-7FF2F6D39C76}"/>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274113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2D8E-BE95-A84D-A5A4-E4EE1E6318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50FD7-1DDD-A94A-A555-FCC346F61B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B514F-FFCA-4D49-B340-6AA5FF2277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49170-7BDE-C744-AB80-BF6F345AB3A0}"/>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6" name="Footer Placeholder 5">
            <a:extLst>
              <a:ext uri="{FF2B5EF4-FFF2-40B4-BE49-F238E27FC236}">
                <a16:creationId xmlns:a16="http://schemas.microsoft.com/office/drawing/2014/main" id="{18FD3D59-5FD0-AE4A-87D9-E6E2A311DB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7E737E-B45F-C74A-A3BB-E87F23CE4513}"/>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1963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8ADF-D2AD-CC42-8514-3AD153539D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75D0D-1711-AF45-B5C7-204D632B6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9DFB90-8717-0A4B-B1CA-3411FE40E1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C70A3-078D-E143-8669-F5D8CA14E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487AFB-50AA-224A-88D4-70A9656084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E1A209-A33B-C948-813B-C85039AE2408}"/>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8" name="Footer Placeholder 7">
            <a:extLst>
              <a:ext uri="{FF2B5EF4-FFF2-40B4-BE49-F238E27FC236}">
                <a16:creationId xmlns:a16="http://schemas.microsoft.com/office/drawing/2014/main" id="{FD87455B-ADE4-444E-8AA4-0C94884FBBB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B57B79-7F1F-0E40-8112-616DFB1AE22E}"/>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3303456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E91A-1687-CD4C-8C57-4B0E61217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A9045F-D4BF-B242-A8F4-C84637BC85DB}"/>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4" name="Footer Placeholder 3">
            <a:extLst>
              <a:ext uri="{FF2B5EF4-FFF2-40B4-BE49-F238E27FC236}">
                <a16:creationId xmlns:a16="http://schemas.microsoft.com/office/drawing/2014/main" id="{C605D668-935A-B241-A226-2E66960F17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9F19B6F-0A5C-B74F-AAA8-C7077D0BF686}"/>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188998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0FF6E-5CEC-1944-8B44-8CDCFFCF9F1B}"/>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3" name="Footer Placeholder 2">
            <a:extLst>
              <a:ext uri="{FF2B5EF4-FFF2-40B4-BE49-F238E27FC236}">
                <a16:creationId xmlns:a16="http://schemas.microsoft.com/office/drawing/2014/main" id="{5D530D41-E1C6-614C-A72A-633AD8C018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55F2AD-15EC-0640-AE65-6D8AEC75B528}"/>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172161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43F2-892D-064A-8E20-F5F6B985B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29D874-970F-4D4D-BF06-004BF6AC7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19A4F-F000-4449-83FD-32AC447FD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31E589-4DDB-FB47-B20C-10B8D8746211}"/>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6" name="Footer Placeholder 5">
            <a:extLst>
              <a:ext uri="{FF2B5EF4-FFF2-40B4-BE49-F238E27FC236}">
                <a16:creationId xmlns:a16="http://schemas.microsoft.com/office/drawing/2014/main" id="{EC684663-63F9-3B41-A057-3C5474E5B0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228363-7F87-8A40-B15B-C847DAA95DDC}"/>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35091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4247-D722-F543-A865-B9337327D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A0E7E3-EF0C-F846-B854-AAAA64581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2E5089-AE54-A84B-9D43-CE93EA7A3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EA75AA-2874-C540-BDE3-B722B97BFA90}"/>
              </a:ext>
            </a:extLst>
          </p:cNvPr>
          <p:cNvSpPr>
            <a:spLocks noGrp="1"/>
          </p:cNvSpPr>
          <p:nvPr>
            <p:ph type="dt" sz="half" idx="10"/>
          </p:nvPr>
        </p:nvSpPr>
        <p:spPr/>
        <p:txBody>
          <a:bodyPr/>
          <a:lstStyle/>
          <a:p>
            <a:fld id="{CDFDCDD6-F9C2-0342-B369-EE47C06FA4B2}" type="datetimeFigureOut">
              <a:rPr lang="en-US" smtClean="0"/>
              <a:t>2/3/25</a:t>
            </a:fld>
            <a:endParaRPr lang="en-US" dirty="0"/>
          </a:p>
        </p:txBody>
      </p:sp>
      <p:sp>
        <p:nvSpPr>
          <p:cNvPr id="6" name="Footer Placeholder 5">
            <a:extLst>
              <a:ext uri="{FF2B5EF4-FFF2-40B4-BE49-F238E27FC236}">
                <a16:creationId xmlns:a16="http://schemas.microsoft.com/office/drawing/2014/main" id="{D426D671-9787-FC44-89B2-50248B803A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0C611A-A230-154C-8347-6724E1D24F2D}"/>
              </a:ext>
            </a:extLst>
          </p:cNvPr>
          <p:cNvSpPr>
            <a:spLocks noGrp="1"/>
          </p:cNvSpPr>
          <p:nvPr>
            <p:ph type="sldNum" sz="quarter" idx="12"/>
          </p:nvPr>
        </p:nvSpPr>
        <p:spPr/>
        <p:txBody>
          <a:bodyPr/>
          <a:lstStyle/>
          <a:p>
            <a:fld id="{BB380562-CCD3-924D-A14B-50528B58C59F}" type="slidenum">
              <a:rPr lang="en-US" smtClean="0"/>
              <a:t>‹#›</a:t>
            </a:fld>
            <a:endParaRPr lang="en-US" dirty="0"/>
          </a:p>
        </p:txBody>
      </p:sp>
    </p:spTree>
    <p:extLst>
      <p:ext uri="{BB962C8B-B14F-4D97-AF65-F5344CB8AC3E}">
        <p14:creationId xmlns:p14="http://schemas.microsoft.com/office/powerpoint/2010/main" val="415906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5A803-1197-9048-A17F-1D9EB42A8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E3CE3A-9CA4-1447-8D21-343A6FB116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D877-3572-5B40-9561-B37DF3E92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DCDD6-F9C2-0342-B369-EE47C06FA4B2}" type="datetimeFigureOut">
              <a:rPr lang="en-US" smtClean="0"/>
              <a:t>2/3/25</a:t>
            </a:fld>
            <a:endParaRPr lang="en-US" dirty="0"/>
          </a:p>
        </p:txBody>
      </p:sp>
      <p:sp>
        <p:nvSpPr>
          <p:cNvPr id="5" name="Footer Placeholder 4">
            <a:extLst>
              <a:ext uri="{FF2B5EF4-FFF2-40B4-BE49-F238E27FC236}">
                <a16:creationId xmlns:a16="http://schemas.microsoft.com/office/drawing/2014/main" id="{3F420F2C-E920-F94F-9F8C-D8075E0B4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43C5D9-E06E-0D48-9B48-054294685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80562-CCD3-924D-A14B-50528B58C59F}" type="slidenum">
              <a:rPr lang="en-US" smtClean="0"/>
              <a:t>‹#›</a:t>
            </a:fld>
            <a:endParaRPr lang="en-US" dirty="0"/>
          </a:p>
        </p:txBody>
      </p:sp>
    </p:spTree>
    <p:extLst>
      <p:ext uri="{BB962C8B-B14F-4D97-AF65-F5344CB8AC3E}">
        <p14:creationId xmlns:p14="http://schemas.microsoft.com/office/powerpoint/2010/main" val="248745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png"/><Relationship Id="rId7" Type="http://schemas.microsoft.com/office/2007/relationships/hdphoto" Target="../media/hdphoto7.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changingminds.org/explanations/needs/fairness.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emf"/><Relationship Id="rId4" Type="http://schemas.openxmlformats.org/officeDocument/2006/relationships/image" Target="../media/image84.jpeg"/><Relationship Id="rId9"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91.jp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4.png"/><Relationship Id="rId7" Type="http://schemas.openxmlformats.org/officeDocument/2006/relationships/diagramColors" Target="../diagrams/colors1.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emf"/></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F09D528-9782-458A-C1D5-AB0E441DDA62}"/>
              </a:ext>
            </a:extLst>
          </p:cNvPr>
          <p:cNvGrpSpPr/>
          <p:nvPr/>
        </p:nvGrpSpPr>
        <p:grpSpPr>
          <a:xfrm>
            <a:off x="348868" y="618066"/>
            <a:ext cx="11397271" cy="5621867"/>
            <a:chOff x="-632124" y="0"/>
            <a:chExt cx="13342697" cy="6858000"/>
          </a:xfrm>
        </p:grpSpPr>
        <p:pic>
          <p:nvPicPr>
            <p:cNvPr id="6" name="Picture 5" descr="A green square with white text&#10;&#10;AI-generated content may be incorrect.">
              <a:extLst>
                <a:ext uri="{FF2B5EF4-FFF2-40B4-BE49-F238E27FC236}">
                  <a16:creationId xmlns:a16="http://schemas.microsoft.com/office/drawing/2014/main" id="{96932E36-197F-1F13-E647-6AE42DB162C0}"/>
                </a:ext>
              </a:extLst>
            </p:cNvPr>
            <p:cNvPicPr>
              <a:picLocks noChangeAspect="1"/>
            </p:cNvPicPr>
            <p:nvPr/>
          </p:nvPicPr>
          <p:blipFill>
            <a:blip r:embed="rId3"/>
            <a:srcRect r="2241"/>
            <a:stretch/>
          </p:blipFill>
          <p:spPr>
            <a:xfrm>
              <a:off x="3865335" y="0"/>
              <a:ext cx="4361327" cy="6858000"/>
            </a:xfrm>
            <a:prstGeom prst="rect">
              <a:avLst/>
            </a:prstGeom>
          </p:spPr>
        </p:pic>
        <p:pic>
          <p:nvPicPr>
            <p:cNvPr id="8" name="Picture 7" descr="A green square with white text&#10;&#10;AI-generated content may be incorrect.">
              <a:extLst>
                <a:ext uri="{FF2B5EF4-FFF2-40B4-BE49-F238E27FC236}">
                  <a16:creationId xmlns:a16="http://schemas.microsoft.com/office/drawing/2014/main" id="{7F9E7598-CF5C-746C-033D-246BB07636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r="2241"/>
            <a:stretch/>
          </p:blipFill>
          <p:spPr>
            <a:xfrm>
              <a:off x="8349247" y="0"/>
              <a:ext cx="4361326" cy="6858000"/>
            </a:xfrm>
            <a:prstGeom prst="rect">
              <a:avLst/>
            </a:prstGeom>
          </p:spPr>
        </p:pic>
        <p:pic>
          <p:nvPicPr>
            <p:cNvPr id="9" name="Picture 8" descr="A green square with white text&#10;&#10;AI-generated content may be incorrect.">
              <a:extLst>
                <a:ext uri="{FF2B5EF4-FFF2-40B4-BE49-F238E27FC236}">
                  <a16:creationId xmlns:a16="http://schemas.microsoft.com/office/drawing/2014/main" id="{7B4CF7C3-4776-4E77-CE02-7FBC744C1691}"/>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40000" contrast="-40000"/>
                      </a14:imgEffect>
                    </a14:imgLayer>
                  </a14:imgProps>
                </a:ext>
              </a:extLst>
            </a:blip>
            <a:srcRect r="2241"/>
            <a:stretch/>
          </p:blipFill>
          <p:spPr>
            <a:xfrm>
              <a:off x="-632124" y="0"/>
              <a:ext cx="4361326" cy="6858000"/>
            </a:xfrm>
            <a:prstGeom prst="rect">
              <a:avLst/>
            </a:prstGeom>
          </p:spPr>
        </p:pic>
      </p:grpSp>
    </p:spTree>
    <p:extLst>
      <p:ext uri="{BB962C8B-B14F-4D97-AF65-F5344CB8AC3E}">
        <p14:creationId xmlns:p14="http://schemas.microsoft.com/office/powerpoint/2010/main" val="364504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img003.pdf">
            <a:extLst>
              <a:ext uri="{FF2B5EF4-FFF2-40B4-BE49-F238E27FC236}">
                <a16:creationId xmlns:a16="http://schemas.microsoft.com/office/drawing/2014/main" id="{E3BAE39B-8B3D-6E47-9F9B-C3D3166F36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922963" y="384176"/>
            <a:ext cx="2792413"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img005.pdf">
            <a:extLst>
              <a:ext uri="{FF2B5EF4-FFF2-40B4-BE49-F238E27FC236}">
                <a16:creationId xmlns:a16="http://schemas.microsoft.com/office/drawing/2014/main" id="{F88858FB-DCCC-B248-8C8E-38B1129A7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14107" y="3086894"/>
            <a:ext cx="28321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img006.pdf">
            <a:extLst>
              <a:ext uri="{FF2B5EF4-FFF2-40B4-BE49-F238E27FC236}">
                <a16:creationId xmlns:a16="http://schemas.microsoft.com/office/drawing/2014/main" id="{2E15EEEE-F242-894B-92D6-208447C99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3738" y="381000"/>
            <a:ext cx="23542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img007.pdf">
            <a:extLst>
              <a:ext uri="{FF2B5EF4-FFF2-40B4-BE49-F238E27FC236}">
                <a16:creationId xmlns:a16="http://schemas.microsoft.com/office/drawing/2014/main" id="{52A2FD64-4CF1-8240-BB32-9132A8EC18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27955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img009.pdf">
            <a:extLst>
              <a:ext uri="{FF2B5EF4-FFF2-40B4-BE49-F238E27FC236}">
                <a16:creationId xmlns:a16="http://schemas.microsoft.com/office/drawing/2014/main" id="{82F7053B-8EF2-6B42-A07E-58E98801D1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2743200"/>
            <a:ext cx="23622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img010.pdf">
            <a:extLst>
              <a:ext uri="{FF2B5EF4-FFF2-40B4-BE49-F238E27FC236}">
                <a16:creationId xmlns:a16="http://schemas.microsoft.com/office/drawing/2014/main" id="{7057DEBD-1D5A-B549-8368-23DD1426107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913857" y="4455319"/>
            <a:ext cx="29178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IMG_2459.jpg">
            <a:extLst>
              <a:ext uri="{FF2B5EF4-FFF2-40B4-BE49-F238E27FC236}">
                <a16:creationId xmlns:a16="http://schemas.microsoft.com/office/drawing/2014/main" id="{901ABD4B-BFF3-EE4B-A240-D242C7D1902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811463"/>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descr="IMG_2458.jpg">
            <a:extLst>
              <a:ext uri="{FF2B5EF4-FFF2-40B4-BE49-F238E27FC236}">
                <a16:creationId xmlns:a16="http://schemas.microsoft.com/office/drawing/2014/main" id="{1C2C27F8-FAD6-B647-BC83-9310C9E031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25400"/>
            <a:ext cx="203358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1" descr="IMG_2461.jpg">
            <a:extLst>
              <a:ext uri="{FF2B5EF4-FFF2-40B4-BE49-F238E27FC236}">
                <a16:creationId xmlns:a16="http://schemas.microsoft.com/office/drawing/2014/main" id="{79B53083-3672-DA42-847E-1D666BF7387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34400" y="4181475"/>
            <a:ext cx="2116138"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14">
            <a:extLst>
              <a:ext uri="{FF2B5EF4-FFF2-40B4-BE49-F238E27FC236}">
                <a16:creationId xmlns:a16="http://schemas.microsoft.com/office/drawing/2014/main" id="{67DB2D94-A37F-F340-B417-B5F9E64F8812}"/>
              </a:ext>
            </a:extLst>
          </p:cNvPr>
          <p:cNvSpPr txBox="1">
            <a:spLocks noChangeArrowheads="1"/>
          </p:cNvSpPr>
          <p:nvPr/>
        </p:nvSpPr>
        <p:spPr bwMode="auto">
          <a:xfrm>
            <a:off x="3429000" y="2525713"/>
            <a:ext cx="8255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0" dirty="0">
                <a:solidFill>
                  <a:srgbClr val="FF6600"/>
                </a:solidFill>
                <a:latin typeface="Gill Sans" panose="020B0502020104020203" pitchFamily="34" charset="-79"/>
              </a:rPr>
              <a:t>6</a:t>
            </a:r>
          </a:p>
        </p:txBody>
      </p:sp>
      <p:sp>
        <p:nvSpPr>
          <p:cNvPr id="33805" name="TextBox 15">
            <a:extLst>
              <a:ext uri="{FF2B5EF4-FFF2-40B4-BE49-F238E27FC236}">
                <a16:creationId xmlns:a16="http://schemas.microsoft.com/office/drawing/2014/main" id="{47CC62ED-ABD0-A948-A2FC-F52874724EE4}"/>
              </a:ext>
            </a:extLst>
          </p:cNvPr>
          <p:cNvSpPr txBox="1">
            <a:spLocks noChangeArrowheads="1"/>
          </p:cNvSpPr>
          <p:nvPr/>
        </p:nvSpPr>
        <p:spPr bwMode="auto">
          <a:xfrm>
            <a:off x="4157663" y="35052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6600"/>
                </a:solidFill>
                <a:latin typeface="Gill Sans" panose="020B0502020104020203" pitchFamily="34" charset="-79"/>
              </a:rPr>
              <a:t>YEARS</a:t>
            </a:r>
          </a:p>
        </p:txBody>
      </p:sp>
    </p:spTree>
    <p:extLst>
      <p:ext uri="{BB962C8B-B14F-4D97-AF65-F5344CB8AC3E}">
        <p14:creationId xmlns:p14="http://schemas.microsoft.com/office/powerpoint/2010/main" val="227214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0350" y="0"/>
            <a:ext cx="6591300" cy="68899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660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631454-241B-0B4D-836F-8F4B31C526E0}"/>
              </a:ext>
            </a:extLst>
          </p:cNvPr>
          <p:cNvGrpSpPr/>
          <p:nvPr/>
        </p:nvGrpSpPr>
        <p:grpSpPr>
          <a:xfrm>
            <a:off x="2727202" y="2467527"/>
            <a:ext cx="9141237" cy="1953426"/>
            <a:chOff x="3170218" y="2015458"/>
            <a:chExt cx="9141237" cy="1953426"/>
          </a:xfrm>
        </p:grpSpPr>
        <p:sp>
          <p:nvSpPr>
            <p:cNvPr id="5" name="TextBox 3">
              <a:extLst>
                <a:ext uri="{FF2B5EF4-FFF2-40B4-BE49-F238E27FC236}">
                  <a16:creationId xmlns:a16="http://schemas.microsoft.com/office/drawing/2014/main" id="{902B21D2-00E4-C946-B17B-3EB8D23382B0}"/>
                </a:ext>
              </a:extLst>
            </p:cNvPr>
            <p:cNvSpPr txBox="1">
              <a:spLocks noChangeArrowheads="1"/>
            </p:cNvSpPr>
            <p:nvPr/>
          </p:nvSpPr>
          <p:spPr bwMode="auto">
            <a:xfrm>
              <a:off x="3170218" y="2768555"/>
              <a:ext cx="91412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solidFill>
                    <a:srgbClr val="D5FC79"/>
                  </a:solidFill>
                  <a:latin typeface="Arial" panose="020B0604020202020204" pitchFamily="34" charset="0"/>
                  <a:cs typeface="Arial" panose="020B0604020202020204" pitchFamily="34" charset="0"/>
                </a:rPr>
                <a:t>injustice</a:t>
              </a:r>
            </a:p>
          </p:txBody>
        </p:sp>
        <p:sp>
          <p:nvSpPr>
            <p:cNvPr id="6" name="TextBox 3">
              <a:extLst>
                <a:ext uri="{FF2B5EF4-FFF2-40B4-BE49-F238E27FC236}">
                  <a16:creationId xmlns:a16="http://schemas.microsoft.com/office/drawing/2014/main" id="{5F5A1EC1-CF1D-EA4E-A59D-BBC2AA9ED8A5}"/>
                </a:ext>
              </a:extLst>
            </p:cNvPr>
            <p:cNvSpPr txBox="1">
              <a:spLocks noChangeArrowheads="1"/>
            </p:cNvSpPr>
            <p:nvPr/>
          </p:nvSpPr>
          <p:spPr bwMode="auto">
            <a:xfrm>
              <a:off x="3170218" y="2015458"/>
              <a:ext cx="91412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cs typeface="Arial" panose="020B0604020202020204" pitchFamily="34" charset="0"/>
                </a:rPr>
                <a:t>naming</a:t>
              </a:r>
            </a:p>
          </p:txBody>
        </p:sp>
      </p:grpSp>
    </p:spTree>
    <p:extLst>
      <p:ext uri="{BB962C8B-B14F-4D97-AF65-F5344CB8AC3E}">
        <p14:creationId xmlns:p14="http://schemas.microsoft.com/office/powerpoint/2010/main" val="39722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8FF9EB0-DF96-1E41-931E-7C6EF58782EC}"/>
              </a:ext>
            </a:extLst>
          </p:cNvPr>
          <p:cNvGrpSpPr/>
          <p:nvPr/>
        </p:nvGrpSpPr>
        <p:grpSpPr>
          <a:xfrm>
            <a:off x="1661160" y="1897856"/>
            <a:ext cx="9108440" cy="2585324"/>
            <a:chOff x="1661160" y="1647532"/>
            <a:chExt cx="9108440" cy="2585324"/>
          </a:xfrm>
        </p:grpSpPr>
        <p:sp>
          <p:nvSpPr>
            <p:cNvPr id="3" name="TextBox 2">
              <a:extLst>
                <a:ext uri="{FF2B5EF4-FFF2-40B4-BE49-F238E27FC236}">
                  <a16:creationId xmlns:a16="http://schemas.microsoft.com/office/drawing/2014/main" id="{0B0004B8-3D30-0645-A40A-6344FF3D4430}"/>
                </a:ext>
              </a:extLst>
            </p:cNvPr>
            <p:cNvSpPr txBox="1"/>
            <p:nvPr/>
          </p:nvSpPr>
          <p:spPr>
            <a:xfrm>
              <a:off x="1661160" y="2847861"/>
              <a:ext cx="9108440"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actions and conditions that disadvantage those already excluded from entitlements as a result of  unfair discriminatory policies, practices and beliefs. </a:t>
              </a:r>
            </a:p>
          </p:txBody>
        </p:sp>
        <p:sp>
          <p:nvSpPr>
            <p:cNvPr id="4" name="TextBox 3">
              <a:extLst>
                <a:ext uri="{FF2B5EF4-FFF2-40B4-BE49-F238E27FC236}">
                  <a16:creationId xmlns:a16="http://schemas.microsoft.com/office/drawing/2014/main" id="{049E698D-FCC6-1346-A0B6-BD471A9E70FA}"/>
                </a:ext>
              </a:extLst>
            </p:cNvPr>
            <p:cNvSpPr txBox="1"/>
            <p:nvPr/>
          </p:nvSpPr>
          <p:spPr>
            <a:xfrm>
              <a:off x="1661160" y="1647532"/>
              <a:ext cx="7366119" cy="1200329"/>
            </a:xfrm>
            <a:prstGeom prst="rect">
              <a:avLst/>
            </a:prstGeom>
            <a:noFill/>
          </p:spPr>
          <p:txBody>
            <a:bodyPr wrap="none" rtlCol="0">
              <a:spAutoFit/>
            </a:bodyPr>
            <a:lstStyle/>
            <a:p>
              <a:r>
                <a:rPr lang="en-US" sz="7200" b="1" dirty="0">
                  <a:ln>
                    <a:solidFill>
                      <a:srgbClr val="92D050"/>
                    </a:solidFill>
                  </a:ln>
                  <a:noFill/>
                  <a:latin typeface="Arial" panose="020B0604020202020204" pitchFamily="34" charset="0"/>
                  <a:cs typeface="Arial" panose="020B0604020202020204" pitchFamily="34" charset="0"/>
                </a:rPr>
                <a:t>(urban) </a:t>
              </a:r>
              <a:r>
                <a:rPr lang="en-US" sz="7200" b="1" dirty="0">
                  <a:solidFill>
                    <a:srgbClr val="D5FC79"/>
                  </a:solidFill>
                  <a:latin typeface="Arial" panose="020B0604020202020204" pitchFamily="34" charset="0"/>
                  <a:cs typeface="Arial" panose="020B0604020202020204" pitchFamily="34" charset="0"/>
                </a:rPr>
                <a:t>injustice</a:t>
              </a:r>
            </a:p>
          </p:txBody>
        </p:sp>
      </p:grpSp>
    </p:spTree>
    <p:extLst>
      <p:ext uri="{BB962C8B-B14F-4D97-AF65-F5344CB8AC3E}">
        <p14:creationId xmlns:p14="http://schemas.microsoft.com/office/powerpoint/2010/main" val="419635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5C2D76A-1606-D574-3E78-970CDB1E02E5}"/>
              </a:ext>
            </a:extLst>
          </p:cNvPr>
          <p:cNvGrpSpPr/>
          <p:nvPr/>
        </p:nvGrpSpPr>
        <p:grpSpPr>
          <a:xfrm>
            <a:off x="225468" y="2166206"/>
            <a:ext cx="11837096" cy="4523261"/>
            <a:chOff x="225468" y="2166206"/>
            <a:chExt cx="11837096" cy="4523261"/>
          </a:xfrm>
        </p:grpSpPr>
        <p:cxnSp>
          <p:nvCxnSpPr>
            <p:cNvPr id="3" name="Straight Connector 2">
              <a:extLst>
                <a:ext uri="{FF2B5EF4-FFF2-40B4-BE49-F238E27FC236}">
                  <a16:creationId xmlns:a16="http://schemas.microsoft.com/office/drawing/2014/main" id="{216F7BED-2387-7692-904A-77FA08DFF768}"/>
                </a:ext>
              </a:extLst>
            </p:cNvPr>
            <p:cNvCxnSpPr>
              <a:cxnSpLocks noChangeShapeType="1"/>
            </p:cNvCxnSpPr>
            <p:nvPr/>
          </p:nvCxnSpPr>
          <p:spPr bwMode="auto">
            <a:xfrm>
              <a:off x="225468" y="2995565"/>
              <a:ext cx="11837096" cy="0"/>
            </a:xfrm>
            <a:prstGeom prst="line">
              <a:avLst/>
            </a:prstGeom>
            <a:noFill/>
            <a:ln w="381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1203" name="Group 13">
              <a:extLst>
                <a:ext uri="{FF2B5EF4-FFF2-40B4-BE49-F238E27FC236}">
                  <a16:creationId xmlns:a16="http://schemas.microsoft.com/office/drawing/2014/main" id="{13F12E40-146E-E530-B556-7FBC8324AF14}"/>
                </a:ext>
              </a:extLst>
            </p:cNvPr>
            <p:cNvGrpSpPr>
              <a:grpSpLocks/>
            </p:cNvGrpSpPr>
            <p:nvPr/>
          </p:nvGrpSpPr>
          <p:grpSpPr bwMode="auto">
            <a:xfrm rot="16200000">
              <a:off x="-103625" y="2667036"/>
              <a:ext cx="1176059" cy="276999"/>
              <a:chOff x="4179455" y="-745261"/>
              <a:chExt cx="1092897" cy="212743"/>
            </a:xfrm>
          </p:grpSpPr>
          <p:sp>
            <p:nvSpPr>
              <p:cNvPr id="51268" name="TextBox 4">
                <a:extLst>
                  <a:ext uri="{FF2B5EF4-FFF2-40B4-BE49-F238E27FC236}">
                    <a16:creationId xmlns:a16="http://schemas.microsoft.com/office/drawing/2014/main" id="{8A3D55AA-C781-05AA-7C46-405F0778E616}"/>
                  </a:ext>
                </a:extLst>
              </p:cNvPr>
              <p:cNvSpPr txBox="1">
                <a:spLocks noChangeArrowheads="1"/>
              </p:cNvSpPr>
              <p:nvPr/>
            </p:nvSpPr>
            <p:spPr bwMode="auto">
              <a:xfrm>
                <a:off x="4784938" y="-745261"/>
                <a:ext cx="487414" cy="21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1900</a:t>
                </a:r>
              </a:p>
            </p:txBody>
          </p:sp>
          <p:cxnSp>
            <p:nvCxnSpPr>
              <p:cNvPr id="13" name="Straight Connector 12">
                <a:extLst>
                  <a:ext uri="{FF2B5EF4-FFF2-40B4-BE49-F238E27FC236}">
                    <a16:creationId xmlns:a16="http://schemas.microsoft.com/office/drawing/2014/main" id="{C404CACD-2DAA-A3BE-702F-4C3EC0C992B0}"/>
                  </a:ext>
                </a:extLst>
              </p:cNvPr>
              <p:cNvCxnSpPr>
                <a:cxnSpLocks noChangeShapeType="1"/>
              </p:cNvCxnSpPr>
              <p:nvPr/>
            </p:nvCxnSpPr>
            <p:spPr bwMode="auto">
              <a:xfrm flipV="1">
                <a:off x="4179455" y="-544189"/>
                <a:ext cx="1027020" cy="11048"/>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04" name="Group 16">
              <a:extLst>
                <a:ext uri="{FF2B5EF4-FFF2-40B4-BE49-F238E27FC236}">
                  <a16:creationId xmlns:a16="http://schemas.microsoft.com/office/drawing/2014/main" id="{CCDBC55F-3E62-AD64-0A19-FB2DDBCA9EE2}"/>
                </a:ext>
              </a:extLst>
            </p:cNvPr>
            <p:cNvGrpSpPr>
              <a:grpSpLocks/>
            </p:cNvGrpSpPr>
            <p:nvPr/>
          </p:nvGrpSpPr>
          <p:grpSpPr bwMode="auto">
            <a:xfrm rot="16200000">
              <a:off x="1042065" y="2675577"/>
              <a:ext cx="1176059" cy="276999"/>
              <a:chOff x="4179455" y="-745947"/>
              <a:chExt cx="1092897" cy="214115"/>
            </a:xfrm>
          </p:grpSpPr>
          <p:sp>
            <p:nvSpPr>
              <p:cNvPr id="51266" name="TextBox 17">
                <a:extLst>
                  <a:ext uri="{FF2B5EF4-FFF2-40B4-BE49-F238E27FC236}">
                    <a16:creationId xmlns:a16="http://schemas.microsoft.com/office/drawing/2014/main" id="{79865EFB-80D4-3847-1554-E91F7D877F7D}"/>
                  </a:ext>
                </a:extLst>
              </p:cNvPr>
              <p:cNvSpPr txBox="1">
                <a:spLocks noChangeArrowheads="1"/>
              </p:cNvSpPr>
              <p:nvPr/>
            </p:nvSpPr>
            <p:spPr bwMode="auto">
              <a:xfrm>
                <a:off x="4784938" y="-745947"/>
                <a:ext cx="487414" cy="2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1933</a:t>
                </a:r>
              </a:p>
            </p:txBody>
          </p:sp>
          <p:cxnSp>
            <p:nvCxnSpPr>
              <p:cNvPr id="19" name="Straight Connector 18">
                <a:extLst>
                  <a:ext uri="{FF2B5EF4-FFF2-40B4-BE49-F238E27FC236}">
                    <a16:creationId xmlns:a16="http://schemas.microsoft.com/office/drawing/2014/main" id="{F05A1035-48D8-F938-B0B5-BC6E0E45D9E1}"/>
                  </a:ext>
                </a:extLst>
              </p:cNvPr>
              <p:cNvCxnSpPr>
                <a:cxnSpLocks noChangeShapeType="1"/>
              </p:cNvCxnSpPr>
              <p:nvPr/>
            </p:nvCxnSpPr>
            <p:spPr bwMode="auto">
              <a:xfrm flipV="1">
                <a:off x="4179455" y="-544373"/>
                <a:ext cx="1027020" cy="11119"/>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05" name="Group 19">
              <a:extLst>
                <a:ext uri="{FF2B5EF4-FFF2-40B4-BE49-F238E27FC236}">
                  <a16:creationId xmlns:a16="http://schemas.microsoft.com/office/drawing/2014/main" id="{7B0DD6CF-3FAD-8D45-24E0-B009F31EAFAD}"/>
                </a:ext>
              </a:extLst>
            </p:cNvPr>
            <p:cNvGrpSpPr>
              <a:grpSpLocks/>
            </p:cNvGrpSpPr>
            <p:nvPr/>
          </p:nvGrpSpPr>
          <p:grpSpPr bwMode="auto">
            <a:xfrm rot="16200000">
              <a:off x="1732563" y="2668744"/>
              <a:ext cx="1176059" cy="276999"/>
              <a:chOff x="4179455" y="-745947"/>
              <a:chExt cx="1092897" cy="214115"/>
            </a:xfrm>
          </p:grpSpPr>
          <p:sp>
            <p:nvSpPr>
              <p:cNvPr id="51264" name="TextBox 20">
                <a:extLst>
                  <a:ext uri="{FF2B5EF4-FFF2-40B4-BE49-F238E27FC236}">
                    <a16:creationId xmlns:a16="http://schemas.microsoft.com/office/drawing/2014/main" id="{DD0FB099-7EC9-3E51-DBC1-0F31E1CB14DB}"/>
                  </a:ext>
                </a:extLst>
              </p:cNvPr>
              <p:cNvSpPr txBox="1">
                <a:spLocks noChangeArrowheads="1"/>
              </p:cNvSpPr>
              <p:nvPr/>
            </p:nvSpPr>
            <p:spPr bwMode="auto">
              <a:xfrm>
                <a:off x="4784938" y="-745947"/>
                <a:ext cx="487414" cy="2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1945</a:t>
                </a:r>
              </a:p>
            </p:txBody>
          </p:sp>
          <p:cxnSp>
            <p:nvCxnSpPr>
              <p:cNvPr id="22" name="Straight Connector 21">
                <a:extLst>
                  <a:ext uri="{FF2B5EF4-FFF2-40B4-BE49-F238E27FC236}">
                    <a16:creationId xmlns:a16="http://schemas.microsoft.com/office/drawing/2014/main" id="{088771DB-0DD4-A3E4-B327-A4E15C706191}"/>
                  </a:ext>
                </a:extLst>
              </p:cNvPr>
              <p:cNvCxnSpPr>
                <a:cxnSpLocks noChangeShapeType="1"/>
              </p:cNvCxnSpPr>
              <p:nvPr/>
            </p:nvCxnSpPr>
            <p:spPr bwMode="auto">
              <a:xfrm flipV="1">
                <a:off x="4179455" y="-544373"/>
                <a:ext cx="1027020" cy="11119"/>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06" name="Group 22">
              <a:extLst>
                <a:ext uri="{FF2B5EF4-FFF2-40B4-BE49-F238E27FC236}">
                  <a16:creationId xmlns:a16="http://schemas.microsoft.com/office/drawing/2014/main" id="{AAF0D58D-8C7F-A2ED-4E01-5EC73CB7407E}"/>
                </a:ext>
              </a:extLst>
            </p:cNvPr>
            <p:cNvGrpSpPr>
              <a:grpSpLocks/>
            </p:cNvGrpSpPr>
            <p:nvPr/>
          </p:nvGrpSpPr>
          <p:grpSpPr bwMode="auto">
            <a:xfrm rot="16200000">
              <a:off x="2127132" y="2668744"/>
              <a:ext cx="1176059" cy="276999"/>
              <a:chOff x="4179455" y="-745947"/>
              <a:chExt cx="1092897" cy="214115"/>
            </a:xfrm>
          </p:grpSpPr>
          <p:sp>
            <p:nvSpPr>
              <p:cNvPr id="51262" name="TextBox 23">
                <a:extLst>
                  <a:ext uri="{FF2B5EF4-FFF2-40B4-BE49-F238E27FC236}">
                    <a16:creationId xmlns:a16="http://schemas.microsoft.com/office/drawing/2014/main" id="{8587152F-F766-E64D-5818-E24CC60F2223}"/>
                  </a:ext>
                </a:extLst>
              </p:cNvPr>
              <p:cNvSpPr txBox="1">
                <a:spLocks noChangeArrowheads="1"/>
              </p:cNvSpPr>
              <p:nvPr/>
            </p:nvSpPr>
            <p:spPr bwMode="auto">
              <a:xfrm>
                <a:off x="4784938" y="-745947"/>
                <a:ext cx="487414" cy="2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1949</a:t>
                </a:r>
              </a:p>
            </p:txBody>
          </p:sp>
          <p:cxnSp>
            <p:nvCxnSpPr>
              <p:cNvPr id="25" name="Straight Connector 24">
                <a:extLst>
                  <a:ext uri="{FF2B5EF4-FFF2-40B4-BE49-F238E27FC236}">
                    <a16:creationId xmlns:a16="http://schemas.microsoft.com/office/drawing/2014/main" id="{5785B29B-E51D-870C-7774-DB93F0D115D5}"/>
                  </a:ext>
                </a:extLst>
              </p:cNvPr>
              <p:cNvCxnSpPr>
                <a:cxnSpLocks noChangeShapeType="1"/>
              </p:cNvCxnSpPr>
              <p:nvPr/>
            </p:nvCxnSpPr>
            <p:spPr bwMode="auto">
              <a:xfrm flipV="1">
                <a:off x="4179455" y="-544373"/>
                <a:ext cx="1027020" cy="11119"/>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07" name="Group 25">
              <a:extLst>
                <a:ext uri="{FF2B5EF4-FFF2-40B4-BE49-F238E27FC236}">
                  <a16:creationId xmlns:a16="http://schemas.microsoft.com/office/drawing/2014/main" id="{8EECCECC-2ED6-BEF5-E9E5-16D15F602C33}"/>
                </a:ext>
              </a:extLst>
            </p:cNvPr>
            <p:cNvGrpSpPr>
              <a:grpSpLocks/>
            </p:cNvGrpSpPr>
            <p:nvPr/>
          </p:nvGrpSpPr>
          <p:grpSpPr bwMode="auto">
            <a:xfrm rot="16200000">
              <a:off x="2642463" y="2666200"/>
              <a:ext cx="1181142" cy="276999"/>
              <a:chOff x="4179454" y="-745947"/>
              <a:chExt cx="1097764" cy="214115"/>
            </a:xfrm>
          </p:grpSpPr>
          <p:sp>
            <p:nvSpPr>
              <p:cNvPr id="51260" name="TextBox 26">
                <a:extLst>
                  <a:ext uri="{FF2B5EF4-FFF2-40B4-BE49-F238E27FC236}">
                    <a16:creationId xmlns:a16="http://schemas.microsoft.com/office/drawing/2014/main" id="{2F7100FD-CAA5-C522-7AB1-56008301BCAE}"/>
                  </a:ext>
                </a:extLst>
              </p:cNvPr>
              <p:cNvSpPr txBox="1">
                <a:spLocks noChangeArrowheads="1"/>
              </p:cNvSpPr>
              <p:nvPr/>
            </p:nvSpPr>
            <p:spPr bwMode="auto">
              <a:xfrm>
                <a:off x="4789740" y="-745947"/>
                <a:ext cx="487478" cy="2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1954</a:t>
                </a:r>
              </a:p>
            </p:txBody>
          </p:sp>
          <p:cxnSp>
            <p:nvCxnSpPr>
              <p:cNvPr id="28" name="Straight Connector 27">
                <a:extLst>
                  <a:ext uri="{FF2B5EF4-FFF2-40B4-BE49-F238E27FC236}">
                    <a16:creationId xmlns:a16="http://schemas.microsoft.com/office/drawing/2014/main" id="{A007D511-C15D-4B71-8413-0F2C0BDC23C5}"/>
                  </a:ext>
                </a:extLst>
              </p:cNvPr>
              <p:cNvCxnSpPr>
                <a:cxnSpLocks noChangeShapeType="1"/>
              </p:cNvCxnSpPr>
              <p:nvPr/>
            </p:nvCxnSpPr>
            <p:spPr bwMode="auto">
              <a:xfrm flipV="1">
                <a:off x="4179454" y="-544373"/>
                <a:ext cx="1027155" cy="11119"/>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08" name="Group 28">
              <a:extLst>
                <a:ext uri="{FF2B5EF4-FFF2-40B4-BE49-F238E27FC236}">
                  <a16:creationId xmlns:a16="http://schemas.microsoft.com/office/drawing/2014/main" id="{5CC5AB53-A9F1-8914-B7A9-D6D1B394C84F}"/>
                </a:ext>
              </a:extLst>
            </p:cNvPr>
            <p:cNvGrpSpPr>
              <a:grpSpLocks/>
            </p:cNvGrpSpPr>
            <p:nvPr/>
          </p:nvGrpSpPr>
          <p:grpSpPr bwMode="auto">
            <a:xfrm rot="16200000">
              <a:off x="3038547" y="2668743"/>
              <a:ext cx="1176059" cy="276999"/>
              <a:chOff x="4179455" y="-745261"/>
              <a:chExt cx="1092897" cy="212743"/>
            </a:xfrm>
          </p:grpSpPr>
          <p:sp>
            <p:nvSpPr>
              <p:cNvPr id="51258" name="TextBox 29">
                <a:extLst>
                  <a:ext uri="{FF2B5EF4-FFF2-40B4-BE49-F238E27FC236}">
                    <a16:creationId xmlns:a16="http://schemas.microsoft.com/office/drawing/2014/main" id="{1F824D08-1F41-E451-642A-61B990EA7053}"/>
                  </a:ext>
                </a:extLst>
              </p:cNvPr>
              <p:cNvSpPr txBox="1">
                <a:spLocks noChangeArrowheads="1"/>
              </p:cNvSpPr>
              <p:nvPr/>
            </p:nvSpPr>
            <p:spPr bwMode="auto">
              <a:xfrm>
                <a:off x="4784938" y="-745261"/>
                <a:ext cx="487414" cy="21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bg1"/>
                    </a:solidFill>
                  </a:rPr>
                  <a:t>1955</a:t>
                </a:r>
              </a:p>
            </p:txBody>
          </p:sp>
          <p:cxnSp>
            <p:nvCxnSpPr>
              <p:cNvPr id="31" name="Straight Connector 30">
                <a:extLst>
                  <a:ext uri="{FF2B5EF4-FFF2-40B4-BE49-F238E27FC236}">
                    <a16:creationId xmlns:a16="http://schemas.microsoft.com/office/drawing/2014/main" id="{C3210782-CE87-1C93-6210-92B9196FD5EF}"/>
                  </a:ext>
                </a:extLst>
              </p:cNvPr>
              <p:cNvCxnSpPr>
                <a:cxnSpLocks noChangeShapeType="1"/>
              </p:cNvCxnSpPr>
              <p:nvPr/>
            </p:nvCxnSpPr>
            <p:spPr bwMode="auto">
              <a:xfrm flipV="1">
                <a:off x="4179455" y="-544189"/>
                <a:ext cx="1027020" cy="11048"/>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1209" name="TextBox 32">
              <a:extLst>
                <a:ext uri="{FF2B5EF4-FFF2-40B4-BE49-F238E27FC236}">
                  <a16:creationId xmlns:a16="http://schemas.microsoft.com/office/drawing/2014/main" id="{3878CDC3-9EC2-48A9-6418-311D9EA21F64}"/>
                </a:ext>
              </a:extLst>
            </p:cNvPr>
            <p:cNvSpPr txBox="1">
              <a:spLocks noChangeArrowheads="1"/>
            </p:cNvSpPr>
            <p:nvPr/>
          </p:nvSpPr>
          <p:spPr bwMode="auto">
            <a:xfrm rot="16200000">
              <a:off x="4089411" y="2305334"/>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1964</a:t>
              </a:r>
            </a:p>
          </p:txBody>
        </p:sp>
        <p:cxnSp>
          <p:nvCxnSpPr>
            <p:cNvPr id="34" name="Straight Connector 33">
              <a:extLst>
                <a:ext uri="{FF2B5EF4-FFF2-40B4-BE49-F238E27FC236}">
                  <a16:creationId xmlns:a16="http://schemas.microsoft.com/office/drawing/2014/main" id="{C73DF498-28A3-C435-BB78-31D2369588A5}"/>
                </a:ext>
              </a:extLst>
            </p:cNvPr>
            <p:cNvCxnSpPr>
              <a:cxnSpLocks noChangeShapeType="1"/>
            </p:cNvCxnSpPr>
            <p:nvPr/>
          </p:nvCxnSpPr>
          <p:spPr bwMode="auto">
            <a:xfrm rot="16200000" flipV="1">
              <a:off x="3926663" y="2802183"/>
              <a:ext cx="1106878" cy="14386"/>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1" name="TextBox 35">
              <a:extLst>
                <a:ext uri="{FF2B5EF4-FFF2-40B4-BE49-F238E27FC236}">
                  <a16:creationId xmlns:a16="http://schemas.microsoft.com/office/drawing/2014/main" id="{EB327E2B-00CB-4870-A51E-8D823ED2B5E6}"/>
                </a:ext>
              </a:extLst>
            </p:cNvPr>
            <p:cNvSpPr txBox="1">
              <a:spLocks noChangeArrowheads="1"/>
            </p:cNvSpPr>
            <p:nvPr/>
          </p:nvSpPr>
          <p:spPr bwMode="auto">
            <a:xfrm rot="16200000">
              <a:off x="4460347" y="2303626"/>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1965</a:t>
              </a:r>
            </a:p>
          </p:txBody>
        </p:sp>
        <p:cxnSp>
          <p:nvCxnSpPr>
            <p:cNvPr id="37" name="Straight Connector 36">
              <a:extLst>
                <a:ext uri="{FF2B5EF4-FFF2-40B4-BE49-F238E27FC236}">
                  <a16:creationId xmlns:a16="http://schemas.microsoft.com/office/drawing/2014/main" id="{766D528D-CD11-993E-E132-1B637919C153}"/>
                </a:ext>
              </a:extLst>
            </p:cNvPr>
            <p:cNvCxnSpPr>
              <a:cxnSpLocks noChangeShapeType="1"/>
            </p:cNvCxnSpPr>
            <p:nvPr/>
          </p:nvCxnSpPr>
          <p:spPr bwMode="auto">
            <a:xfrm rot="16200000" flipV="1">
              <a:off x="4299481" y="2796205"/>
              <a:ext cx="1105169" cy="14385"/>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3" name="TextBox 38">
              <a:extLst>
                <a:ext uri="{FF2B5EF4-FFF2-40B4-BE49-F238E27FC236}">
                  <a16:creationId xmlns:a16="http://schemas.microsoft.com/office/drawing/2014/main" id="{6B9747C6-E2B5-2318-60A8-DBC92A6EF2C6}"/>
                </a:ext>
              </a:extLst>
            </p:cNvPr>
            <p:cNvSpPr txBox="1">
              <a:spLocks noChangeArrowheads="1"/>
            </p:cNvSpPr>
            <p:nvPr/>
          </p:nvSpPr>
          <p:spPr bwMode="auto">
            <a:xfrm rot="16200000">
              <a:off x="4779907" y="2303625"/>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1966</a:t>
              </a:r>
            </a:p>
          </p:txBody>
        </p:sp>
        <p:cxnSp>
          <p:nvCxnSpPr>
            <p:cNvPr id="40" name="Straight Connector 39">
              <a:extLst>
                <a:ext uri="{FF2B5EF4-FFF2-40B4-BE49-F238E27FC236}">
                  <a16:creationId xmlns:a16="http://schemas.microsoft.com/office/drawing/2014/main" id="{CAEC8855-08E6-D3D8-4E10-C8374E19B35E}"/>
                </a:ext>
              </a:extLst>
            </p:cNvPr>
            <p:cNvCxnSpPr>
              <a:cxnSpLocks noChangeShapeType="1"/>
            </p:cNvCxnSpPr>
            <p:nvPr/>
          </p:nvCxnSpPr>
          <p:spPr bwMode="auto">
            <a:xfrm rot="16200000" flipV="1">
              <a:off x="4618015" y="2796205"/>
              <a:ext cx="1105169" cy="14386"/>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5" name="TextBox 41">
              <a:extLst>
                <a:ext uri="{FF2B5EF4-FFF2-40B4-BE49-F238E27FC236}">
                  <a16:creationId xmlns:a16="http://schemas.microsoft.com/office/drawing/2014/main" id="{278DD1C4-5673-566E-3E05-50655ADC9BAF}"/>
                </a:ext>
              </a:extLst>
            </p:cNvPr>
            <p:cNvSpPr txBox="1">
              <a:spLocks noChangeArrowheads="1"/>
            </p:cNvSpPr>
            <p:nvPr/>
          </p:nvSpPr>
          <p:spPr bwMode="auto">
            <a:xfrm rot="16200000">
              <a:off x="5545414" y="2303626"/>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1973</a:t>
              </a:r>
            </a:p>
          </p:txBody>
        </p:sp>
        <p:cxnSp>
          <p:nvCxnSpPr>
            <p:cNvPr id="43" name="Straight Connector 42">
              <a:extLst>
                <a:ext uri="{FF2B5EF4-FFF2-40B4-BE49-F238E27FC236}">
                  <a16:creationId xmlns:a16="http://schemas.microsoft.com/office/drawing/2014/main" id="{F9988272-C256-0BCD-BA98-416B85FE699C}"/>
                </a:ext>
              </a:extLst>
            </p:cNvPr>
            <p:cNvCxnSpPr>
              <a:cxnSpLocks noChangeShapeType="1"/>
            </p:cNvCxnSpPr>
            <p:nvPr/>
          </p:nvCxnSpPr>
          <p:spPr bwMode="auto">
            <a:xfrm rot="16200000" flipV="1">
              <a:off x="5384548" y="2796205"/>
              <a:ext cx="1105169" cy="14385"/>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7" name="TextBox 44">
              <a:extLst>
                <a:ext uri="{FF2B5EF4-FFF2-40B4-BE49-F238E27FC236}">
                  <a16:creationId xmlns:a16="http://schemas.microsoft.com/office/drawing/2014/main" id="{7D435EC1-C65D-C107-FBFA-6F2EA55C304D}"/>
                </a:ext>
              </a:extLst>
            </p:cNvPr>
            <p:cNvSpPr txBox="1">
              <a:spLocks noChangeArrowheads="1"/>
            </p:cNvSpPr>
            <p:nvPr/>
          </p:nvSpPr>
          <p:spPr bwMode="auto">
            <a:xfrm rot="16200000">
              <a:off x="5864975" y="2303625"/>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1974</a:t>
              </a:r>
            </a:p>
          </p:txBody>
        </p:sp>
        <p:cxnSp>
          <p:nvCxnSpPr>
            <p:cNvPr id="46" name="Straight Connector 45">
              <a:extLst>
                <a:ext uri="{FF2B5EF4-FFF2-40B4-BE49-F238E27FC236}">
                  <a16:creationId xmlns:a16="http://schemas.microsoft.com/office/drawing/2014/main" id="{85455C99-69A5-8601-8AE6-AF9E7F655F68}"/>
                </a:ext>
              </a:extLst>
            </p:cNvPr>
            <p:cNvCxnSpPr>
              <a:cxnSpLocks noChangeShapeType="1"/>
            </p:cNvCxnSpPr>
            <p:nvPr/>
          </p:nvCxnSpPr>
          <p:spPr bwMode="auto">
            <a:xfrm rot="16200000" flipV="1">
              <a:off x="5703082" y="2801330"/>
              <a:ext cx="1105170" cy="14386"/>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9" name="TextBox 47">
              <a:extLst>
                <a:ext uri="{FF2B5EF4-FFF2-40B4-BE49-F238E27FC236}">
                  <a16:creationId xmlns:a16="http://schemas.microsoft.com/office/drawing/2014/main" id="{550B798F-10F2-E286-E320-D04C2A4DF5A7}"/>
                </a:ext>
              </a:extLst>
            </p:cNvPr>
            <p:cNvSpPr txBox="1">
              <a:spLocks noChangeArrowheads="1"/>
            </p:cNvSpPr>
            <p:nvPr/>
          </p:nvSpPr>
          <p:spPr bwMode="auto">
            <a:xfrm rot="16200000">
              <a:off x="6373599" y="2301916"/>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1977</a:t>
              </a:r>
            </a:p>
          </p:txBody>
        </p:sp>
        <p:cxnSp>
          <p:nvCxnSpPr>
            <p:cNvPr id="49" name="Straight Connector 48">
              <a:extLst>
                <a:ext uri="{FF2B5EF4-FFF2-40B4-BE49-F238E27FC236}">
                  <a16:creationId xmlns:a16="http://schemas.microsoft.com/office/drawing/2014/main" id="{586D86A2-BB4A-821C-44AC-97C679391511}"/>
                </a:ext>
              </a:extLst>
            </p:cNvPr>
            <p:cNvCxnSpPr>
              <a:cxnSpLocks noChangeShapeType="1"/>
            </p:cNvCxnSpPr>
            <p:nvPr/>
          </p:nvCxnSpPr>
          <p:spPr bwMode="auto">
            <a:xfrm rot="16200000" flipV="1">
              <a:off x="6211707" y="2793469"/>
              <a:ext cx="1105170" cy="16440"/>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1" name="TextBox 50">
              <a:extLst>
                <a:ext uri="{FF2B5EF4-FFF2-40B4-BE49-F238E27FC236}">
                  <a16:creationId xmlns:a16="http://schemas.microsoft.com/office/drawing/2014/main" id="{D0FDFD59-EDF3-9AEB-56C4-90F72EE40C09}"/>
                </a:ext>
              </a:extLst>
            </p:cNvPr>
            <p:cNvSpPr txBox="1">
              <a:spLocks noChangeArrowheads="1"/>
            </p:cNvSpPr>
            <p:nvPr/>
          </p:nvSpPr>
          <p:spPr bwMode="auto">
            <a:xfrm rot="16200000">
              <a:off x="6685967" y="229679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1978</a:t>
              </a:r>
            </a:p>
          </p:txBody>
        </p:sp>
        <p:cxnSp>
          <p:nvCxnSpPr>
            <p:cNvPr id="52" name="Straight Connector 51">
              <a:extLst>
                <a:ext uri="{FF2B5EF4-FFF2-40B4-BE49-F238E27FC236}">
                  <a16:creationId xmlns:a16="http://schemas.microsoft.com/office/drawing/2014/main" id="{9F02EB9F-7842-BC3F-53D5-A63C2CFCE2C5}"/>
                </a:ext>
              </a:extLst>
            </p:cNvPr>
            <p:cNvCxnSpPr>
              <a:cxnSpLocks noChangeShapeType="1"/>
            </p:cNvCxnSpPr>
            <p:nvPr/>
          </p:nvCxnSpPr>
          <p:spPr bwMode="auto">
            <a:xfrm rot="16200000" flipV="1">
              <a:off x="6523220" y="2787490"/>
              <a:ext cx="1106878" cy="16440"/>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3" name="TextBox 53">
              <a:extLst>
                <a:ext uri="{FF2B5EF4-FFF2-40B4-BE49-F238E27FC236}">
                  <a16:creationId xmlns:a16="http://schemas.microsoft.com/office/drawing/2014/main" id="{4496330C-D572-BD1C-6D76-562BF5DD3EE4}"/>
                </a:ext>
              </a:extLst>
            </p:cNvPr>
            <p:cNvSpPr txBox="1">
              <a:spLocks noChangeArrowheads="1"/>
            </p:cNvSpPr>
            <p:nvPr/>
          </p:nvSpPr>
          <p:spPr bwMode="auto">
            <a:xfrm rot="16200000">
              <a:off x="7048684" y="229679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FF00"/>
                  </a:solidFill>
                </a:rPr>
                <a:t>1980</a:t>
              </a:r>
            </a:p>
          </p:txBody>
        </p:sp>
        <p:cxnSp>
          <p:nvCxnSpPr>
            <p:cNvPr id="55" name="Straight Connector 54">
              <a:extLst>
                <a:ext uri="{FF2B5EF4-FFF2-40B4-BE49-F238E27FC236}">
                  <a16:creationId xmlns:a16="http://schemas.microsoft.com/office/drawing/2014/main" id="{60CDB0C0-CEA4-F6D9-D4B1-F728FBCD871B}"/>
                </a:ext>
              </a:extLst>
            </p:cNvPr>
            <p:cNvCxnSpPr>
              <a:cxnSpLocks noChangeShapeType="1"/>
            </p:cNvCxnSpPr>
            <p:nvPr/>
          </p:nvCxnSpPr>
          <p:spPr bwMode="auto">
            <a:xfrm rot="16200000" flipV="1">
              <a:off x="6885937" y="2788518"/>
              <a:ext cx="1106878" cy="14386"/>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5" name="TextBox 56">
              <a:extLst>
                <a:ext uri="{FF2B5EF4-FFF2-40B4-BE49-F238E27FC236}">
                  <a16:creationId xmlns:a16="http://schemas.microsoft.com/office/drawing/2014/main" id="{ED5D6059-F90E-2AFF-D96B-63CACC8A35DD}"/>
                </a:ext>
              </a:extLst>
            </p:cNvPr>
            <p:cNvSpPr txBox="1">
              <a:spLocks noChangeArrowheads="1"/>
            </p:cNvSpPr>
            <p:nvPr/>
          </p:nvSpPr>
          <p:spPr bwMode="auto">
            <a:xfrm rot="16200000">
              <a:off x="7739181" y="229679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accent6">
                      <a:lumMod val="60000"/>
                      <a:lumOff val="40000"/>
                    </a:schemeClr>
                  </a:solidFill>
                </a:rPr>
                <a:t>1986</a:t>
              </a:r>
            </a:p>
          </p:txBody>
        </p:sp>
        <p:cxnSp>
          <p:nvCxnSpPr>
            <p:cNvPr id="58" name="Straight Connector 57">
              <a:extLst>
                <a:ext uri="{FF2B5EF4-FFF2-40B4-BE49-F238E27FC236}">
                  <a16:creationId xmlns:a16="http://schemas.microsoft.com/office/drawing/2014/main" id="{DF76962D-330B-8E7C-5901-543127ADD247}"/>
                </a:ext>
              </a:extLst>
            </p:cNvPr>
            <p:cNvCxnSpPr>
              <a:cxnSpLocks noChangeShapeType="1"/>
            </p:cNvCxnSpPr>
            <p:nvPr/>
          </p:nvCxnSpPr>
          <p:spPr bwMode="auto">
            <a:xfrm rot="16200000" flipV="1">
              <a:off x="7576435" y="2788518"/>
              <a:ext cx="1106878" cy="14386"/>
            </a:xfrm>
            <a:prstGeom prst="line">
              <a:avLst/>
            </a:prstGeom>
            <a:noFill/>
            <a:ln w="9525">
              <a:solidFill>
                <a:schemeClr val="accent6">
                  <a:lumMod val="40000"/>
                  <a:lumOff val="60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7" name="TextBox 59">
              <a:extLst>
                <a:ext uri="{FF2B5EF4-FFF2-40B4-BE49-F238E27FC236}">
                  <a16:creationId xmlns:a16="http://schemas.microsoft.com/office/drawing/2014/main" id="{89F512E8-17E1-7B61-6A80-77CFE56E80C1}"/>
                </a:ext>
              </a:extLst>
            </p:cNvPr>
            <p:cNvSpPr txBox="1">
              <a:spLocks noChangeArrowheads="1"/>
            </p:cNvSpPr>
            <p:nvPr/>
          </p:nvSpPr>
          <p:spPr bwMode="auto">
            <a:xfrm rot="16200000">
              <a:off x="8232393" y="2315581"/>
              <a:ext cx="5245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200" b="1">
                  <a:solidFill>
                    <a:schemeClr val="accent6">
                      <a:lumMod val="60000"/>
                      <a:lumOff val="40000"/>
                    </a:schemeClr>
                  </a:solidFill>
                </a:rPr>
                <a:t>1990</a:t>
              </a:r>
            </a:p>
          </p:txBody>
        </p:sp>
        <p:cxnSp>
          <p:nvCxnSpPr>
            <p:cNvPr id="61" name="Straight Connector 60">
              <a:extLst>
                <a:ext uri="{FF2B5EF4-FFF2-40B4-BE49-F238E27FC236}">
                  <a16:creationId xmlns:a16="http://schemas.microsoft.com/office/drawing/2014/main" id="{50EE9EFB-3086-2C75-E4F2-2F7AB443E74D}"/>
                </a:ext>
              </a:extLst>
            </p:cNvPr>
            <p:cNvCxnSpPr>
              <a:cxnSpLocks noChangeShapeType="1"/>
            </p:cNvCxnSpPr>
            <p:nvPr/>
          </p:nvCxnSpPr>
          <p:spPr bwMode="auto">
            <a:xfrm rot="16200000" flipV="1">
              <a:off x="8070501" y="2808162"/>
              <a:ext cx="1105170" cy="14386"/>
            </a:xfrm>
            <a:prstGeom prst="line">
              <a:avLst/>
            </a:prstGeom>
            <a:noFill/>
            <a:ln w="9525">
              <a:solidFill>
                <a:schemeClr val="accent6">
                  <a:lumMod val="40000"/>
                  <a:lumOff val="60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9" name="TextBox 62">
              <a:extLst>
                <a:ext uri="{FF2B5EF4-FFF2-40B4-BE49-F238E27FC236}">
                  <a16:creationId xmlns:a16="http://schemas.microsoft.com/office/drawing/2014/main" id="{BE1A8C28-EE30-6BFC-4B5B-E6BADBFFF289}"/>
                </a:ext>
              </a:extLst>
            </p:cNvPr>
            <p:cNvSpPr txBox="1">
              <a:spLocks noChangeArrowheads="1"/>
            </p:cNvSpPr>
            <p:nvPr/>
          </p:nvSpPr>
          <p:spPr bwMode="auto">
            <a:xfrm rot="16200000">
              <a:off x="8626963" y="2310458"/>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accent6">
                      <a:lumMod val="60000"/>
                      <a:lumOff val="40000"/>
                    </a:schemeClr>
                  </a:solidFill>
                </a:rPr>
                <a:t>1992</a:t>
              </a:r>
            </a:p>
          </p:txBody>
        </p:sp>
        <p:cxnSp>
          <p:nvCxnSpPr>
            <p:cNvPr id="64" name="Straight Connector 63">
              <a:extLst>
                <a:ext uri="{FF2B5EF4-FFF2-40B4-BE49-F238E27FC236}">
                  <a16:creationId xmlns:a16="http://schemas.microsoft.com/office/drawing/2014/main" id="{70ED058A-EA05-470F-A557-35E018FF2F55}"/>
                </a:ext>
              </a:extLst>
            </p:cNvPr>
            <p:cNvCxnSpPr>
              <a:cxnSpLocks noChangeShapeType="1"/>
            </p:cNvCxnSpPr>
            <p:nvPr/>
          </p:nvCxnSpPr>
          <p:spPr bwMode="auto">
            <a:xfrm rot="16200000" flipV="1">
              <a:off x="8464217" y="2802183"/>
              <a:ext cx="1106878" cy="14386"/>
            </a:xfrm>
            <a:prstGeom prst="line">
              <a:avLst/>
            </a:prstGeom>
            <a:noFill/>
            <a:ln w="9525">
              <a:solidFill>
                <a:schemeClr val="accent6">
                  <a:lumMod val="40000"/>
                  <a:lumOff val="60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31" name="TextBox 65">
              <a:extLst>
                <a:ext uri="{FF2B5EF4-FFF2-40B4-BE49-F238E27FC236}">
                  <a16:creationId xmlns:a16="http://schemas.microsoft.com/office/drawing/2014/main" id="{7209E55A-10A0-66F8-A295-52F8A422B96C}"/>
                </a:ext>
              </a:extLst>
            </p:cNvPr>
            <p:cNvSpPr txBox="1">
              <a:spLocks noChangeArrowheads="1"/>
            </p:cNvSpPr>
            <p:nvPr/>
          </p:nvSpPr>
          <p:spPr bwMode="auto">
            <a:xfrm rot="16200000">
              <a:off x="8997901" y="229850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chemeClr val="accent6">
                      <a:lumMod val="60000"/>
                      <a:lumOff val="40000"/>
                    </a:schemeClr>
                  </a:solidFill>
                </a:rPr>
                <a:t>1994</a:t>
              </a:r>
            </a:p>
          </p:txBody>
        </p:sp>
        <p:cxnSp>
          <p:nvCxnSpPr>
            <p:cNvPr id="67" name="Straight Connector 66">
              <a:extLst>
                <a:ext uri="{FF2B5EF4-FFF2-40B4-BE49-F238E27FC236}">
                  <a16:creationId xmlns:a16="http://schemas.microsoft.com/office/drawing/2014/main" id="{C5CD597B-2019-5F7A-507B-647872F11DB6}"/>
                </a:ext>
              </a:extLst>
            </p:cNvPr>
            <p:cNvCxnSpPr>
              <a:cxnSpLocks noChangeShapeType="1"/>
            </p:cNvCxnSpPr>
            <p:nvPr/>
          </p:nvCxnSpPr>
          <p:spPr bwMode="auto">
            <a:xfrm rot="16200000" flipV="1">
              <a:off x="8837035" y="2796205"/>
              <a:ext cx="1105169" cy="14385"/>
            </a:xfrm>
            <a:prstGeom prst="line">
              <a:avLst/>
            </a:prstGeom>
            <a:noFill/>
            <a:ln w="9525">
              <a:solidFill>
                <a:schemeClr val="accent6">
                  <a:lumMod val="40000"/>
                  <a:lumOff val="60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33" name="TextBox 68">
              <a:extLst>
                <a:ext uri="{FF2B5EF4-FFF2-40B4-BE49-F238E27FC236}">
                  <a16:creationId xmlns:a16="http://schemas.microsoft.com/office/drawing/2014/main" id="{2200448A-0F29-EC4D-FB73-48597D4C9B76}"/>
                </a:ext>
              </a:extLst>
            </p:cNvPr>
            <p:cNvSpPr txBox="1">
              <a:spLocks noChangeArrowheads="1"/>
            </p:cNvSpPr>
            <p:nvPr/>
          </p:nvSpPr>
          <p:spPr bwMode="auto">
            <a:xfrm rot="16200000">
              <a:off x="9563776" y="2289959"/>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6600"/>
                  </a:solidFill>
                </a:rPr>
                <a:t>2000</a:t>
              </a:r>
            </a:p>
          </p:txBody>
        </p:sp>
        <p:cxnSp>
          <p:nvCxnSpPr>
            <p:cNvPr id="70" name="Straight Connector 69">
              <a:extLst>
                <a:ext uri="{FF2B5EF4-FFF2-40B4-BE49-F238E27FC236}">
                  <a16:creationId xmlns:a16="http://schemas.microsoft.com/office/drawing/2014/main" id="{4539A39F-FE2C-AD6E-DEDF-CEC4CBA4EE89}"/>
                </a:ext>
              </a:extLst>
            </p:cNvPr>
            <p:cNvCxnSpPr>
              <a:cxnSpLocks noChangeShapeType="1"/>
            </p:cNvCxnSpPr>
            <p:nvPr/>
          </p:nvCxnSpPr>
          <p:spPr bwMode="auto">
            <a:xfrm rot="16200000" flipV="1">
              <a:off x="9401884" y="2782539"/>
              <a:ext cx="1105169" cy="14386"/>
            </a:xfrm>
            <a:prstGeom prst="line">
              <a:avLst/>
            </a:prstGeom>
            <a:noFill/>
            <a:ln w="9525">
              <a:solidFill>
                <a:srgbClr val="FF66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35" name="TextBox 71">
              <a:extLst>
                <a:ext uri="{FF2B5EF4-FFF2-40B4-BE49-F238E27FC236}">
                  <a16:creationId xmlns:a16="http://schemas.microsoft.com/office/drawing/2014/main" id="{F766CBBC-5B5E-1057-A9C4-DC71BC611F28}"/>
                </a:ext>
              </a:extLst>
            </p:cNvPr>
            <p:cNvSpPr txBox="1">
              <a:spLocks noChangeArrowheads="1"/>
            </p:cNvSpPr>
            <p:nvPr/>
          </p:nvSpPr>
          <p:spPr bwMode="auto">
            <a:xfrm rot="16200000">
              <a:off x="10087004" y="2289958"/>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FF6600"/>
                  </a:solidFill>
                </a:rPr>
                <a:t>2010</a:t>
              </a:r>
            </a:p>
          </p:txBody>
        </p:sp>
        <p:cxnSp>
          <p:nvCxnSpPr>
            <p:cNvPr id="73" name="Straight Connector 72">
              <a:extLst>
                <a:ext uri="{FF2B5EF4-FFF2-40B4-BE49-F238E27FC236}">
                  <a16:creationId xmlns:a16="http://schemas.microsoft.com/office/drawing/2014/main" id="{E817B59E-021B-9A23-CBBF-CCA386F0F30F}"/>
                </a:ext>
              </a:extLst>
            </p:cNvPr>
            <p:cNvCxnSpPr>
              <a:cxnSpLocks noChangeShapeType="1"/>
            </p:cNvCxnSpPr>
            <p:nvPr/>
          </p:nvCxnSpPr>
          <p:spPr bwMode="auto">
            <a:xfrm rot="16200000" flipV="1">
              <a:off x="9925112" y="2782538"/>
              <a:ext cx="1105169" cy="14386"/>
            </a:xfrm>
            <a:prstGeom prst="line">
              <a:avLst/>
            </a:prstGeom>
            <a:noFill/>
            <a:ln w="9525">
              <a:solidFill>
                <a:srgbClr val="FF66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37" name="TextBox 14">
              <a:extLst>
                <a:ext uri="{FF2B5EF4-FFF2-40B4-BE49-F238E27FC236}">
                  <a16:creationId xmlns:a16="http://schemas.microsoft.com/office/drawing/2014/main" id="{6D1E1166-D1B7-BF4E-A314-7915479594E3}"/>
                </a:ext>
              </a:extLst>
            </p:cNvPr>
            <p:cNvSpPr txBox="1">
              <a:spLocks noChangeArrowheads="1"/>
            </p:cNvSpPr>
            <p:nvPr/>
          </p:nvSpPr>
          <p:spPr bwMode="auto">
            <a:xfrm rot="16200000">
              <a:off x="-498863" y="4377071"/>
              <a:ext cx="2186425" cy="2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dirty="0">
                  <a:solidFill>
                    <a:schemeClr val="bg1"/>
                  </a:solidFill>
                </a:rPr>
                <a:t>First Settlement Houses established</a:t>
              </a:r>
            </a:p>
          </p:txBody>
        </p:sp>
        <p:sp>
          <p:nvSpPr>
            <p:cNvPr id="51238" name="TextBox 74">
              <a:extLst>
                <a:ext uri="{FF2B5EF4-FFF2-40B4-BE49-F238E27FC236}">
                  <a16:creationId xmlns:a16="http://schemas.microsoft.com/office/drawing/2014/main" id="{9A59D706-7821-7287-2002-D35718E6ADAB}"/>
                </a:ext>
              </a:extLst>
            </p:cNvPr>
            <p:cNvSpPr txBox="1">
              <a:spLocks noChangeArrowheads="1"/>
            </p:cNvSpPr>
            <p:nvPr/>
          </p:nvSpPr>
          <p:spPr bwMode="auto">
            <a:xfrm rot="16200000">
              <a:off x="797441" y="4073304"/>
              <a:ext cx="1716684" cy="47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bg1"/>
                  </a:solidFill>
                </a:rPr>
                <a:t>The New Deal</a:t>
              </a:r>
            </a:p>
            <a:p>
              <a:pPr algn="r" eaLnBrk="1" hangingPunct="1"/>
              <a:r>
                <a:rPr lang="en-US" altLang="en-US" sz="900">
                  <a:solidFill>
                    <a:schemeClr val="bg1"/>
                  </a:solidFill>
                </a:rPr>
                <a:t>(FHA, FNMA, FMAC, WPA)</a:t>
              </a:r>
            </a:p>
          </p:txBody>
        </p:sp>
        <p:sp>
          <p:nvSpPr>
            <p:cNvPr id="51239" name="TextBox 75">
              <a:extLst>
                <a:ext uri="{FF2B5EF4-FFF2-40B4-BE49-F238E27FC236}">
                  <a16:creationId xmlns:a16="http://schemas.microsoft.com/office/drawing/2014/main" id="{72275D15-F086-D584-F350-61DAC8FA7989}"/>
                </a:ext>
              </a:extLst>
            </p:cNvPr>
            <p:cNvSpPr txBox="1">
              <a:spLocks noChangeArrowheads="1"/>
            </p:cNvSpPr>
            <p:nvPr/>
          </p:nvSpPr>
          <p:spPr bwMode="auto">
            <a:xfrm rot="16200000">
              <a:off x="2139821" y="3969505"/>
              <a:ext cx="1387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bg1"/>
                  </a:solidFill>
                </a:rPr>
                <a:t>Housing Act of 1949</a:t>
              </a:r>
            </a:p>
          </p:txBody>
        </p:sp>
        <p:sp>
          <p:nvSpPr>
            <p:cNvPr id="51240" name="TextBox 76">
              <a:extLst>
                <a:ext uri="{FF2B5EF4-FFF2-40B4-BE49-F238E27FC236}">
                  <a16:creationId xmlns:a16="http://schemas.microsoft.com/office/drawing/2014/main" id="{288CD6DC-C1C9-CE3B-DF81-7C1054947949}"/>
                </a:ext>
              </a:extLst>
            </p:cNvPr>
            <p:cNvSpPr txBox="1">
              <a:spLocks noChangeArrowheads="1"/>
            </p:cNvSpPr>
            <p:nvPr/>
          </p:nvSpPr>
          <p:spPr bwMode="auto">
            <a:xfrm rot="16200000">
              <a:off x="2228011" y="4442484"/>
              <a:ext cx="2710824" cy="65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dirty="0">
                  <a:solidFill>
                    <a:schemeClr val="bg1"/>
                  </a:solidFill>
                </a:rPr>
                <a:t>Urban Renewal Act of  1954</a:t>
              </a:r>
            </a:p>
            <a:p>
              <a:pPr algn="r" eaLnBrk="1" hangingPunct="1"/>
              <a:r>
                <a:rPr lang="en-US" altLang="en-US" sz="900" dirty="0">
                  <a:solidFill>
                    <a:schemeClr val="bg1"/>
                  </a:solidFill>
                </a:rPr>
                <a:t>(Eminent Domain, Bypasses Mayor for Redevelopment Authorities)</a:t>
              </a:r>
            </a:p>
          </p:txBody>
        </p:sp>
        <p:sp>
          <p:nvSpPr>
            <p:cNvPr id="51242" name="TextBox 78">
              <a:extLst>
                <a:ext uri="{FF2B5EF4-FFF2-40B4-BE49-F238E27FC236}">
                  <a16:creationId xmlns:a16="http://schemas.microsoft.com/office/drawing/2014/main" id="{5A658BFB-BD0A-3F38-8E0B-51FBC078058F}"/>
                </a:ext>
              </a:extLst>
            </p:cNvPr>
            <p:cNvSpPr txBox="1">
              <a:spLocks noChangeArrowheads="1"/>
            </p:cNvSpPr>
            <p:nvPr/>
          </p:nvSpPr>
          <p:spPr bwMode="auto">
            <a:xfrm rot="16200000">
              <a:off x="2660160" y="4442598"/>
              <a:ext cx="2358947" cy="2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dirty="0">
                  <a:solidFill>
                    <a:schemeClr val="bg1"/>
                  </a:solidFill>
                </a:rPr>
                <a:t>Ford Foundation “Gray Areas” Program</a:t>
              </a:r>
            </a:p>
          </p:txBody>
        </p:sp>
        <p:sp>
          <p:nvSpPr>
            <p:cNvPr id="51243" name="TextBox 79">
              <a:extLst>
                <a:ext uri="{FF2B5EF4-FFF2-40B4-BE49-F238E27FC236}">
                  <a16:creationId xmlns:a16="http://schemas.microsoft.com/office/drawing/2014/main" id="{05F811A8-4079-B6E5-8949-4FF756CD4529}"/>
                </a:ext>
              </a:extLst>
            </p:cNvPr>
            <p:cNvSpPr txBox="1">
              <a:spLocks noChangeArrowheads="1"/>
            </p:cNvSpPr>
            <p:nvPr/>
          </p:nvSpPr>
          <p:spPr bwMode="auto">
            <a:xfrm rot="16200000">
              <a:off x="3626298" y="4107184"/>
              <a:ext cx="1650067" cy="29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FF00"/>
                  </a:solidFill>
                </a:rPr>
                <a:t>War on Poverty Program</a:t>
              </a:r>
            </a:p>
          </p:txBody>
        </p:sp>
        <p:sp>
          <p:nvSpPr>
            <p:cNvPr id="51246" name="TextBox 82">
              <a:extLst>
                <a:ext uri="{FF2B5EF4-FFF2-40B4-BE49-F238E27FC236}">
                  <a16:creationId xmlns:a16="http://schemas.microsoft.com/office/drawing/2014/main" id="{6802060C-7F0C-B878-E62F-215E27FEBE76}"/>
                </a:ext>
              </a:extLst>
            </p:cNvPr>
            <p:cNvSpPr txBox="1">
              <a:spLocks noChangeArrowheads="1"/>
            </p:cNvSpPr>
            <p:nvPr/>
          </p:nvSpPr>
          <p:spPr bwMode="auto">
            <a:xfrm rot="16200000">
              <a:off x="4785862" y="4673543"/>
              <a:ext cx="2980711" cy="4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FF00"/>
                  </a:solidFill>
                </a:rPr>
                <a:t>Community Development Block Grant Program</a:t>
              </a:r>
            </a:p>
            <a:p>
              <a:pPr algn="r" eaLnBrk="1" hangingPunct="1"/>
              <a:r>
                <a:rPr lang="en-US" altLang="en-US" sz="900">
                  <a:solidFill>
                    <a:srgbClr val="FFFF00"/>
                  </a:solidFill>
                </a:rPr>
                <a:t>(Funding to Mayors via formula)</a:t>
              </a:r>
            </a:p>
          </p:txBody>
        </p:sp>
        <p:sp>
          <p:nvSpPr>
            <p:cNvPr id="51248" name="TextBox 84">
              <a:extLst>
                <a:ext uri="{FF2B5EF4-FFF2-40B4-BE49-F238E27FC236}">
                  <a16:creationId xmlns:a16="http://schemas.microsoft.com/office/drawing/2014/main" id="{8A4CEB4C-0C7B-A150-90CC-5FE3CF3A0F87}"/>
                </a:ext>
              </a:extLst>
            </p:cNvPr>
            <p:cNvSpPr txBox="1">
              <a:spLocks noChangeArrowheads="1"/>
            </p:cNvSpPr>
            <p:nvPr/>
          </p:nvSpPr>
          <p:spPr bwMode="auto">
            <a:xfrm rot="16200000">
              <a:off x="4432734" y="3962101"/>
              <a:ext cx="1516832" cy="4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FF00"/>
                  </a:solidFill>
                </a:rPr>
                <a:t>Model Cities Program</a:t>
              </a:r>
            </a:p>
            <a:p>
              <a:pPr algn="r" eaLnBrk="1" hangingPunct="1"/>
              <a:r>
                <a:rPr lang="en-US" altLang="en-US" sz="900">
                  <a:solidFill>
                    <a:srgbClr val="FFFF00"/>
                  </a:solidFill>
                </a:rPr>
                <a:t>(Target Neighborhoods)</a:t>
              </a:r>
            </a:p>
          </p:txBody>
        </p:sp>
        <p:sp>
          <p:nvSpPr>
            <p:cNvPr id="51249" name="TextBox 85">
              <a:extLst>
                <a:ext uri="{FF2B5EF4-FFF2-40B4-BE49-F238E27FC236}">
                  <a16:creationId xmlns:a16="http://schemas.microsoft.com/office/drawing/2014/main" id="{0C1A6512-4706-7D84-F26B-A4959ACFAD5E}"/>
                </a:ext>
              </a:extLst>
            </p:cNvPr>
            <p:cNvSpPr txBox="1">
              <a:spLocks noChangeArrowheads="1"/>
            </p:cNvSpPr>
            <p:nvPr/>
          </p:nvSpPr>
          <p:spPr bwMode="auto">
            <a:xfrm rot="16200000">
              <a:off x="5434380" y="4525787"/>
              <a:ext cx="2698868" cy="47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FF00"/>
                  </a:solidFill>
                </a:rPr>
                <a:t>Urban Development Action Grant Program</a:t>
              </a:r>
            </a:p>
            <a:p>
              <a:pPr algn="r" eaLnBrk="1" hangingPunct="1"/>
              <a:r>
                <a:rPr lang="en-US" altLang="en-US" sz="900">
                  <a:solidFill>
                    <a:srgbClr val="FFFF00"/>
                  </a:solidFill>
                </a:rPr>
                <a:t>(Federal Funding with private match)</a:t>
              </a:r>
            </a:p>
          </p:txBody>
        </p:sp>
        <p:sp>
          <p:nvSpPr>
            <p:cNvPr id="51250" name="TextBox 86">
              <a:extLst>
                <a:ext uri="{FF2B5EF4-FFF2-40B4-BE49-F238E27FC236}">
                  <a16:creationId xmlns:a16="http://schemas.microsoft.com/office/drawing/2014/main" id="{196AC068-5F2D-48FE-0918-53B2970C61FC}"/>
                </a:ext>
              </a:extLst>
            </p:cNvPr>
            <p:cNvSpPr txBox="1">
              <a:spLocks noChangeArrowheads="1"/>
            </p:cNvSpPr>
            <p:nvPr/>
          </p:nvSpPr>
          <p:spPr bwMode="auto">
            <a:xfrm rot="16200000">
              <a:off x="5750100" y="4594685"/>
              <a:ext cx="264079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FF00"/>
                  </a:solidFill>
                </a:rPr>
                <a:t>Neighborhood Reinvestment Corporation</a:t>
              </a:r>
            </a:p>
          </p:txBody>
        </p:sp>
        <p:sp>
          <p:nvSpPr>
            <p:cNvPr id="51251" name="TextBox 87">
              <a:extLst>
                <a:ext uri="{FF2B5EF4-FFF2-40B4-BE49-F238E27FC236}">
                  <a16:creationId xmlns:a16="http://schemas.microsoft.com/office/drawing/2014/main" id="{9B6121CD-6390-C966-158B-EDC23A32AC4E}"/>
                </a:ext>
              </a:extLst>
            </p:cNvPr>
            <p:cNvSpPr txBox="1">
              <a:spLocks noChangeArrowheads="1"/>
            </p:cNvSpPr>
            <p:nvPr/>
          </p:nvSpPr>
          <p:spPr bwMode="auto">
            <a:xfrm rot="16200000">
              <a:off x="5828546" y="4816978"/>
              <a:ext cx="3266870" cy="47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dirty="0">
                  <a:solidFill>
                    <a:srgbClr val="FFFF00"/>
                  </a:solidFill>
                </a:rPr>
                <a:t>Local Initiative Support Corporation (LISC) created</a:t>
              </a:r>
            </a:p>
            <a:p>
              <a:pPr algn="r" eaLnBrk="1" hangingPunct="1"/>
              <a:r>
                <a:rPr lang="en-US" altLang="en-US" sz="900" b="1" dirty="0">
                  <a:solidFill>
                    <a:srgbClr val="FFFF00"/>
                  </a:solidFill>
                </a:rPr>
                <a:t>Enterprise Foundation created</a:t>
              </a:r>
            </a:p>
          </p:txBody>
        </p:sp>
        <p:sp>
          <p:nvSpPr>
            <p:cNvPr id="51252" name="TextBox 88">
              <a:extLst>
                <a:ext uri="{FF2B5EF4-FFF2-40B4-BE49-F238E27FC236}">
                  <a16:creationId xmlns:a16="http://schemas.microsoft.com/office/drawing/2014/main" id="{DAAE1DC6-5941-B65B-4BDC-76F770E7669A}"/>
                </a:ext>
              </a:extLst>
            </p:cNvPr>
            <p:cNvSpPr txBox="1">
              <a:spLocks noChangeArrowheads="1"/>
            </p:cNvSpPr>
            <p:nvPr/>
          </p:nvSpPr>
          <p:spPr bwMode="auto">
            <a:xfrm rot="16200000">
              <a:off x="6875118" y="4589147"/>
              <a:ext cx="24416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accent6">
                      <a:lumMod val="60000"/>
                      <a:lumOff val="40000"/>
                    </a:schemeClr>
                  </a:solidFill>
                </a:rPr>
                <a:t>Low Income Housing Tax Credit program</a:t>
              </a:r>
            </a:p>
          </p:txBody>
        </p:sp>
        <p:sp>
          <p:nvSpPr>
            <p:cNvPr id="51253" name="TextBox 89">
              <a:extLst>
                <a:ext uri="{FF2B5EF4-FFF2-40B4-BE49-F238E27FC236}">
                  <a16:creationId xmlns:a16="http://schemas.microsoft.com/office/drawing/2014/main" id="{5ECCC03C-E3A6-1974-12D7-E9C3BD58A39C}"/>
                </a:ext>
              </a:extLst>
            </p:cNvPr>
            <p:cNvSpPr txBox="1">
              <a:spLocks noChangeArrowheads="1"/>
            </p:cNvSpPr>
            <p:nvPr/>
          </p:nvSpPr>
          <p:spPr bwMode="auto">
            <a:xfrm rot="16200000">
              <a:off x="7924938" y="4063821"/>
              <a:ext cx="1550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accent6">
                      <a:lumMod val="60000"/>
                      <a:lumOff val="40000"/>
                    </a:schemeClr>
                  </a:solidFill>
                </a:rPr>
                <a:t>HOME  program</a:t>
              </a:r>
            </a:p>
            <a:p>
              <a:pPr algn="r" eaLnBrk="1" hangingPunct="1"/>
              <a:r>
                <a:rPr lang="en-US" altLang="en-US" sz="900">
                  <a:solidFill>
                    <a:schemeClr val="accent6">
                      <a:lumMod val="60000"/>
                      <a:lumOff val="40000"/>
                    </a:schemeClr>
                  </a:solidFill>
                </a:rPr>
                <a:t>(15% funding to CHODOs)</a:t>
              </a:r>
            </a:p>
          </p:txBody>
        </p:sp>
        <p:sp>
          <p:nvSpPr>
            <p:cNvPr id="51254" name="TextBox 90">
              <a:extLst>
                <a:ext uri="{FF2B5EF4-FFF2-40B4-BE49-F238E27FC236}">
                  <a16:creationId xmlns:a16="http://schemas.microsoft.com/office/drawing/2014/main" id="{434F5ED4-BF8B-D55A-D3C6-15A978D7FF6B}"/>
                </a:ext>
              </a:extLst>
            </p:cNvPr>
            <p:cNvSpPr txBox="1">
              <a:spLocks noChangeArrowheads="1"/>
            </p:cNvSpPr>
            <p:nvPr/>
          </p:nvSpPr>
          <p:spPr bwMode="auto">
            <a:xfrm rot="16200000">
              <a:off x="8416555" y="3928949"/>
              <a:ext cx="11528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accent6">
                      <a:lumMod val="60000"/>
                      <a:lumOff val="40000"/>
                    </a:schemeClr>
                  </a:solidFill>
                </a:rPr>
                <a:t>HOPE VI program</a:t>
              </a:r>
            </a:p>
          </p:txBody>
        </p:sp>
        <p:sp>
          <p:nvSpPr>
            <p:cNvPr id="51255" name="TextBox 91">
              <a:extLst>
                <a:ext uri="{FF2B5EF4-FFF2-40B4-BE49-F238E27FC236}">
                  <a16:creationId xmlns:a16="http://schemas.microsoft.com/office/drawing/2014/main" id="{F2E4CF85-9443-5900-95C3-FCD93D6826B0}"/>
                </a:ext>
              </a:extLst>
            </p:cNvPr>
            <p:cNvSpPr txBox="1">
              <a:spLocks noChangeArrowheads="1"/>
            </p:cNvSpPr>
            <p:nvPr/>
          </p:nvSpPr>
          <p:spPr bwMode="auto">
            <a:xfrm rot="16200000">
              <a:off x="8428789" y="4289368"/>
              <a:ext cx="18517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chemeClr val="accent6">
                      <a:lumMod val="60000"/>
                      <a:lumOff val="40000"/>
                    </a:schemeClr>
                  </a:solidFill>
                </a:rPr>
                <a:t>Empowerment Zones program</a:t>
              </a:r>
            </a:p>
          </p:txBody>
        </p:sp>
        <p:sp>
          <p:nvSpPr>
            <p:cNvPr id="51256" name="TextBox 92">
              <a:extLst>
                <a:ext uri="{FF2B5EF4-FFF2-40B4-BE49-F238E27FC236}">
                  <a16:creationId xmlns:a16="http://schemas.microsoft.com/office/drawing/2014/main" id="{B91832A3-6687-B9BA-F23D-4986A2250C70}"/>
                </a:ext>
              </a:extLst>
            </p:cNvPr>
            <p:cNvSpPr txBox="1">
              <a:spLocks noChangeArrowheads="1"/>
            </p:cNvSpPr>
            <p:nvPr/>
          </p:nvSpPr>
          <p:spPr bwMode="auto">
            <a:xfrm rot="16200000">
              <a:off x="8890549" y="4259888"/>
              <a:ext cx="206002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a:solidFill>
                    <a:srgbClr val="FF6600"/>
                  </a:solidFill>
                </a:rPr>
                <a:t>New Market Tax Credit program</a:t>
              </a:r>
            </a:p>
          </p:txBody>
        </p:sp>
        <p:sp>
          <p:nvSpPr>
            <p:cNvPr id="51257" name="TextBox 93">
              <a:extLst>
                <a:ext uri="{FF2B5EF4-FFF2-40B4-BE49-F238E27FC236}">
                  <a16:creationId xmlns:a16="http://schemas.microsoft.com/office/drawing/2014/main" id="{18C5BEEC-9C8E-C11B-0392-E7EC009425D6}"/>
                </a:ext>
              </a:extLst>
            </p:cNvPr>
            <p:cNvSpPr txBox="1">
              <a:spLocks noChangeArrowheads="1"/>
            </p:cNvSpPr>
            <p:nvPr/>
          </p:nvSpPr>
          <p:spPr bwMode="auto">
            <a:xfrm rot="16200000">
              <a:off x="9357592" y="4297922"/>
              <a:ext cx="2316244" cy="47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900" b="1" dirty="0">
                  <a:solidFill>
                    <a:srgbClr val="FF6600"/>
                  </a:solidFill>
                </a:rPr>
                <a:t>Sustainable Communities  program</a:t>
              </a:r>
            </a:p>
            <a:p>
              <a:pPr algn="r" eaLnBrk="1" hangingPunct="1"/>
              <a:r>
                <a:rPr lang="en-US" altLang="en-US" sz="900" b="1" dirty="0">
                  <a:solidFill>
                    <a:srgbClr val="FF6600"/>
                  </a:solidFill>
                </a:rPr>
                <a:t>Cities in Transition program</a:t>
              </a:r>
            </a:p>
          </p:txBody>
        </p:sp>
        <p:sp>
          <p:nvSpPr>
            <p:cNvPr id="4" name="TextBox 71">
              <a:extLst>
                <a:ext uri="{FF2B5EF4-FFF2-40B4-BE49-F238E27FC236}">
                  <a16:creationId xmlns:a16="http://schemas.microsoft.com/office/drawing/2014/main" id="{FE61A2D5-D19A-AB0D-979B-387952FD0044}"/>
                </a:ext>
              </a:extLst>
            </p:cNvPr>
            <p:cNvSpPr txBox="1">
              <a:spLocks noChangeArrowheads="1"/>
            </p:cNvSpPr>
            <p:nvPr/>
          </p:nvSpPr>
          <p:spPr bwMode="auto">
            <a:xfrm rot="16200000">
              <a:off x="10854350" y="2301914"/>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a:solidFill>
                    <a:srgbClr val="FF6600"/>
                  </a:solidFill>
                </a:rPr>
                <a:t>2020</a:t>
              </a:r>
            </a:p>
          </p:txBody>
        </p:sp>
        <p:cxnSp>
          <p:nvCxnSpPr>
            <p:cNvPr id="5" name="Straight Connector 4">
              <a:extLst>
                <a:ext uri="{FF2B5EF4-FFF2-40B4-BE49-F238E27FC236}">
                  <a16:creationId xmlns:a16="http://schemas.microsoft.com/office/drawing/2014/main" id="{51CD793E-FA5D-7848-36FC-6E18E6FF1381}"/>
                </a:ext>
              </a:extLst>
            </p:cNvPr>
            <p:cNvCxnSpPr>
              <a:cxnSpLocks noChangeShapeType="1"/>
            </p:cNvCxnSpPr>
            <p:nvPr/>
          </p:nvCxnSpPr>
          <p:spPr bwMode="auto">
            <a:xfrm rot="16200000" flipV="1">
              <a:off x="10692457" y="2794494"/>
              <a:ext cx="1105169" cy="14386"/>
            </a:xfrm>
            <a:prstGeom prst="line">
              <a:avLst/>
            </a:prstGeom>
            <a:noFill/>
            <a:ln w="9525">
              <a:solidFill>
                <a:srgbClr val="FF66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TextBox 38">
              <a:extLst>
                <a:ext uri="{FF2B5EF4-FFF2-40B4-BE49-F238E27FC236}">
                  <a16:creationId xmlns:a16="http://schemas.microsoft.com/office/drawing/2014/main" id="{A951DED0-3B79-DA77-279E-8193475CB77B}"/>
                </a:ext>
              </a:extLst>
            </p:cNvPr>
            <p:cNvSpPr txBox="1">
              <a:spLocks noChangeArrowheads="1"/>
            </p:cNvSpPr>
            <p:nvPr/>
          </p:nvSpPr>
          <p:spPr bwMode="auto">
            <a:xfrm rot="16200000">
              <a:off x="5032677" y="2303624"/>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a:solidFill>
                    <a:srgbClr val="FFFF00"/>
                  </a:solidFill>
                </a:rPr>
                <a:t>1968</a:t>
              </a:r>
            </a:p>
          </p:txBody>
        </p:sp>
        <p:cxnSp>
          <p:nvCxnSpPr>
            <p:cNvPr id="11" name="Straight Connector 10">
              <a:extLst>
                <a:ext uri="{FF2B5EF4-FFF2-40B4-BE49-F238E27FC236}">
                  <a16:creationId xmlns:a16="http://schemas.microsoft.com/office/drawing/2014/main" id="{1F2CE460-DDDD-DB7E-C742-DC1218DE4150}"/>
                </a:ext>
              </a:extLst>
            </p:cNvPr>
            <p:cNvCxnSpPr>
              <a:cxnSpLocks noChangeShapeType="1"/>
            </p:cNvCxnSpPr>
            <p:nvPr/>
          </p:nvCxnSpPr>
          <p:spPr bwMode="auto">
            <a:xfrm rot="16200000" flipV="1">
              <a:off x="4870785" y="2796204"/>
              <a:ext cx="1105169" cy="14386"/>
            </a:xfrm>
            <a:prstGeom prst="line">
              <a:avLst/>
            </a:prstGeom>
            <a:noFill/>
            <a:ln w="9525">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6" name="Group 19">
              <a:extLst>
                <a:ext uri="{FF2B5EF4-FFF2-40B4-BE49-F238E27FC236}">
                  <a16:creationId xmlns:a16="http://schemas.microsoft.com/office/drawing/2014/main" id="{9780D02D-395D-3A9A-1CFD-731EAEB1C01E}"/>
                </a:ext>
              </a:extLst>
            </p:cNvPr>
            <p:cNvGrpSpPr>
              <a:grpSpLocks/>
            </p:cNvGrpSpPr>
            <p:nvPr/>
          </p:nvGrpSpPr>
          <p:grpSpPr bwMode="auto">
            <a:xfrm rot="16200000">
              <a:off x="1409557" y="2667037"/>
              <a:ext cx="1176059" cy="276999"/>
              <a:chOff x="4179455" y="-745947"/>
              <a:chExt cx="1092897" cy="214115"/>
            </a:xfrm>
          </p:grpSpPr>
          <p:sp>
            <p:nvSpPr>
              <p:cNvPr id="17" name="TextBox 20">
                <a:extLst>
                  <a:ext uri="{FF2B5EF4-FFF2-40B4-BE49-F238E27FC236}">
                    <a16:creationId xmlns:a16="http://schemas.microsoft.com/office/drawing/2014/main" id="{8018E7F3-A3A8-B605-866B-097B42239945}"/>
                  </a:ext>
                </a:extLst>
              </p:cNvPr>
              <p:cNvSpPr txBox="1">
                <a:spLocks noChangeArrowheads="1"/>
              </p:cNvSpPr>
              <p:nvPr/>
            </p:nvSpPr>
            <p:spPr bwMode="auto">
              <a:xfrm>
                <a:off x="4784938" y="-745947"/>
                <a:ext cx="487414" cy="2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a:solidFill>
                      <a:schemeClr val="bg1"/>
                    </a:solidFill>
                  </a:rPr>
                  <a:t>1940</a:t>
                </a:r>
              </a:p>
            </p:txBody>
          </p:sp>
          <p:cxnSp>
            <p:nvCxnSpPr>
              <p:cNvPr id="18" name="Straight Connector 17">
                <a:extLst>
                  <a:ext uri="{FF2B5EF4-FFF2-40B4-BE49-F238E27FC236}">
                    <a16:creationId xmlns:a16="http://schemas.microsoft.com/office/drawing/2014/main" id="{09FBDA7D-72CC-A7DF-703D-E14851CD79B9}"/>
                  </a:ext>
                </a:extLst>
              </p:cNvPr>
              <p:cNvCxnSpPr>
                <a:cxnSpLocks noChangeShapeType="1"/>
              </p:cNvCxnSpPr>
              <p:nvPr/>
            </p:nvCxnSpPr>
            <p:spPr bwMode="auto">
              <a:xfrm flipV="1">
                <a:off x="4179455" y="-544373"/>
                <a:ext cx="1027020" cy="11119"/>
              </a:xfrm>
              <a:prstGeom prst="line">
                <a:avLst/>
              </a:prstGeom>
              <a:noFill/>
              <a:ln w="952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0" name="TextBox 71">
              <a:extLst>
                <a:ext uri="{FF2B5EF4-FFF2-40B4-BE49-F238E27FC236}">
                  <a16:creationId xmlns:a16="http://schemas.microsoft.com/office/drawing/2014/main" id="{C9EFA939-B6E3-0A00-C777-23EA5F41E9A9}"/>
                </a:ext>
              </a:extLst>
            </p:cNvPr>
            <p:cNvSpPr txBox="1">
              <a:spLocks noChangeArrowheads="1"/>
            </p:cNvSpPr>
            <p:nvPr/>
          </p:nvSpPr>
          <p:spPr bwMode="auto">
            <a:xfrm rot="16200000">
              <a:off x="10353944" y="2289958"/>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a:solidFill>
                    <a:srgbClr val="FF6600"/>
                  </a:solidFill>
                </a:rPr>
                <a:t>2013</a:t>
              </a:r>
            </a:p>
          </p:txBody>
        </p:sp>
        <p:cxnSp>
          <p:nvCxnSpPr>
            <p:cNvPr id="21" name="Straight Connector 20">
              <a:extLst>
                <a:ext uri="{FF2B5EF4-FFF2-40B4-BE49-F238E27FC236}">
                  <a16:creationId xmlns:a16="http://schemas.microsoft.com/office/drawing/2014/main" id="{CCE6A3E2-CB47-E8B7-A749-13050B49949E}"/>
                </a:ext>
              </a:extLst>
            </p:cNvPr>
            <p:cNvCxnSpPr>
              <a:cxnSpLocks noChangeShapeType="1"/>
            </p:cNvCxnSpPr>
            <p:nvPr/>
          </p:nvCxnSpPr>
          <p:spPr bwMode="auto">
            <a:xfrm rot="16200000" flipV="1">
              <a:off x="10192051" y="2782538"/>
              <a:ext cx="1105169" cy="14386"/>
            </a:xfrm>
            <a:prstGeom prst="line">
              <a:avLst/>
            </a:prstGeom>
            <a:noFill/>
            <a:ln w="9525">
              <a:solidFill>
                <a:srgbClr val="FF66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6" name="Group 25">
            <a:extLst>
              <a:ext uri="{FF2B5EF4-FFF2-40B4-BE49-F238E27FC236}">
                <a16:creationId xmlns:a16="http://schemas.microsoft.com/office/drawing/2014/main" id="{2480618E-EC7A-EA77-8B48-3B9C82DDE808}"/>
              </a:ext>
            </a:extLst>
          </p:cNvPr>
          <p:cNvGrpSpPr/>
          <p:nvPr/>
        </p:nvGrpSpPr>
        <p:grpSpPr>
          <a:xfrm>
            <a:off x="506678" y="67639"/>
            <a:ext cx="10319900" cy="2215489"/>
            <a:chOff x="506678" y="67639"/>
            <a:chExt cx="10319900" cy="2215489"/>
          </a:xfrm>
        </p:grpSpPr>
        <p:sp>
          <p:nvSpPr>
            <p:cNvPr id="78" name="TextBox 77">
              <a:extLst>
                <a:ext uri="{FF2B5EF4-FFF2-40B4-BE49-F238E27FC236}">
                  <a16:creationId xmlns:a16="http://schemas.microsoft.com/office/drawing/2014/main" id="{9ABAB985-4BAF-1AC4-3DF4-6FD35D411DE5}"/>
                </a:ext>
              </a:extLst>
            </p:cNvPr>
            <p:cNvSpPr txBox="1"/>
            <p:nvPr/>
          </p:nvSpPr>
          <p:spPr>
            <a:xfrm rot="16200000">
              <a:off x="1834053" y="1571297"/>
              <a:ext cx="1120820" cy="230832"/>
            </a:xfrm>
            <a:prstGeom prst="rect">
              <a:avLst/>
            </a:prstGeom>
            <a:noFill/>
          </p:spPr>
          <p:txBody>
            <a:bodyPr wrap="none">
              <a:spAutoFit/>
            </a:bodyPr>
            <a:lstStyle/>
            <a:p>
              <a:pPr>
                <a:defRPr/>
              </a:pPr>
              <a:r>
                <a:rPr lang="en-US" sz="900" dirty="0">
                  <a:solidFill>
                    <a:schemeClr val="bg1">
                      <a:lumMod val="85000"/>
                    </a:schemeClr>
                  </a:solidFill>
                  <a:latin typeface="Arial" charset="0"/>
                  <a:ea typeface="ＭＳ Ｐゴシック" charset="0"/>
                </a:rPr>
                <a:t>World War II Ends</a:t>
              </a:r>
            </a:p>
          </p:txBody>
        </p:sp>
        <p:sp>
          <p:nvSpPr>
            <p:cNvPr id="81" name="TextBox 80">
              <a:extLst>
                <a:ext uri="{FF2B5EF4-FFF2-40B4-BE49-F238E27FC236}">
                  <a16:creationId xmlns:a16="http://schemas.microsoft.com/office/drawing/2014/main" id="{DDD32F6D-7C2A-8764-A5DA-10D14F5C6237}"/>
                </a:ext>
              </a:extLst>
            </p:cNvPr>
            <p:cNvSpPr txBox="1"/>
            <p:nvPr/>
          </p:nvSpPr>
          <p:spPr>
            <a:xfrm rot="16200000">
              <a:off x="3689617" y="1381409"/>
              <a:ext cx="1377300" cy="230832"/>
            </a:xfrm>
            <a:prstGeom prst="rect">
              <a:avLst/>
            </a:prstGeom>
            <a:noFill/>
          </p:spPr>
          <p:txBody>
            <a:bodyPr wrap="none">
              <a:spAutoFit/>
            </a:bodyPr>
            <a:lstStyle/>
            <a:p>
              <a:pPr>
                <a:defRPr/>
              </a:pPr>
              <a:r>
                <a:rPr lang="en-US" sz="900" dirty="0">
                  <a:solidFill>
                    <a:srgbClr val="EFEDAE"/>
                  </a:solidFill>
                  <a:latin typeface="Arial" charset="0"/>
                  <a:ea typeface="ＭＳ Ｐゴシック" charset="0"/>
                </a:rPr>
                <a:t>Civil Rights Act of 1964</a:t>
              </a:r>
            </a:p>
          </p:txBody>
        </p:sp>
        <p:sp>
          <p:nvSpPr>
            <p:cNvPr id="82" name="TextBox 81">
              <a:extLst>
                <a:ext uri="{FF2B5EF4-FFF2-40B4-BE49-F238E27FC236}">
                  <a16:creationId xmlns:a16="http://schemas.microsoft.com/office/drawing/2014/main" id="{CAD21616-6FDB-6F2C-EBC8-1C4E83B20373}"/>
                </a:ext>
              </a:extLst>
            </p:cNvPr>
            <p:cNvSpPr txBox="1"/>
            <p:nvPr/>
          </p:nvSpPr>
          <p:spPr>
            <a:xfrm rot="16200000">
              <a:off x="4235114" y="1549661"/>
              <a:ext cx="1063112" cy="230832"/>
            </a:xfrm>
            <a:prstGeom prst="rect">
              <a:avLst/>
            </a:prstGeom>
            <a:noFill/>
          </p:spPr>
          <p:txBody>
            <a:bodyPr wrap="none">
              <a:spAutoFit/>
            </a:bodyPr>
            <a:lstStyle/>
            <a:p>
              <a:pPr>
                <a:defRPr/>
              </a:pPr>
              <a:r>
                <a:rPr lang="en-US" sz="900" dirty="0">
                  <a:solidFill>
                    <a:srgbClr val="EFEDAE"/>
                  </a:solidFill>
                  <a:latin typeface="Arial" charset="0"/>
                  <a:ea typeface="ＭＳ Ｐゴシック" charset="0"/>
                </a:rPr>
                <a:t>HUD Established</a:t>
              </a:r>
            </a:p>
          </p:txBody>
        </p:sp>
        <p:sp>
          <p:nvSpPr>
            <p:cNvPr id="84" name="TextBox 83">
              <a:extLst>
                <a:ext uri="{FF2B5EF4-FFF2-40B4-BE49-F238E27FC236}">
                  <a16:creationId xmlns:a16="http://schemas.microsoft.com/office/drawing/2014/main" id="{27DC2957-E94D-74EF-ED15-A54ABA145543}"/>
                </a:ext>
              </a:extLst>
            </p:cNvPr>
            <p:cNvSpPr txBox="1"/>
            <p:nvPr/>
          </p:nvSpPr>
          <p:spPr>
            <a:xfrm rot="16200000">
              <a:off x="4846772" y="972468"/>
              <a:ext cx="2131764" cy="369332"/>
            </a:xfrm>
            <a:prstGeom prst="rect">
              <a:avLst/>
            </a:prstGeom>
            <a:noFill/>
          </p:spPr>
          <p:txBody>
            <a:bodyPr>
              <a:spAutoFit/>
            </a:bodyPr>
            <a:lstStyle/>
            <a:p>
              <a:pPr>
                <a:defRPr/>
              </a:pPr>
              <a:r>
                <a:rPr lang="en-US" sz="900" dirty="0">
                  <a:solidFill>
                    <a:srgbClr val="EFEDAE"/>
                  </a:solidFill>
                  <a:latin typeface="Arial" charset="0"/>
                  <a:ea typeface="ＭＳ Ｐゴシック" charset="0"/>
                </a:rPr>
                <a:t>Nixon Moratorium on City and Housing Programs</a:t>
              </a:r>
            </a:p>
          </p:txBody>
        </p:sp>
        <p:sp>
          <p:nvSpPr>
            <p:cNvPr id="6" name="TextBox 5">
              <a:extLst>
                <a:ext uri="{FF2B5EF4-FFF2-40B4-BE49-F238E27FC236}">
                  <a16:creationId xmlns:a16="http://schemas.microsoft.com/office/drawing/2014/main" id="{21405AD1-BAEF-39A2-4E8C-0BB86986B35E}"/>
                </a:ext>
              </a:extLst>
            </p:cNvPr>
            <p:cNvSpPr txBox="1"/>
            <p:nvPr/>
          </p:nvSpPr>
          <p:spPr>
            <a:xfrm rot="16200000">
              <a:off x="-194797" y="1324484"/>
              <a:ext cx="1633781" cy="230832"/>
            </a:xfrm>
            <a:prstGeom prst="rect">
              <a:avLst/>
            </a:prstGeom>
            <a:noFill/>
          </p:spPr>
          <p:txBody>
            <a:bodyPr wrap="none">
              <a:spAutoFit/>
            </a:bodyPr>
            <a:lstStyle/>
            <a:p>
              <a:pPr algn="r">
                <a:defRPr/>
              </a:pPr>
              <a:r>
                <a:rPr lang="en-US" sz="900" dirty="0">
                  <a:solidFill>
                    <a:schemeClr val="bg1">
                      <a:lumMod val="85000"/>
                    </a:schemeClr>
                  </a:solidFill>
                  <a:latin typeface="Arial" charset="0"/>
                  <a:ea typeface="ＭＳ Ｐゴシック" charset="0"/>
                </a:rPr>
                <a:t>First Wave - Great Migration</a:t>
              </a:r>
            </a:p>
          </p:txBody>
        </p:sp>
        <p:sp>
          <p:nvSpPr>
            <p:cNvPr id="7" name="TextBox 6">
              <a:extLst>
                <a:ext uri="{FF2B5EF4-FFF2-40B4-BE49-F238E27FC236}">
                  <a16:creationId xmlns:a16="http://schemas.microsoft.com/office/drawing/2014/main" id="{DBD4C7B8-3BD5-3725-C906-5626193D9FB6}"/>
                </a:ext>
              </a:extLst>
            </p:cNvPr>
            <p:cNvSpPr txBox="1"/>
            <p:nvPr/>
          </p:nvSpPr>
          <p:spPr>
            <a:xfrm rot="16200000">
              <a:off x="1184620" y="1251436"/>
              <a:ext cx="1832553" cy="230832"/>
            </a:xfrm>
            <a:prstGeom prst="rect">
              <a:avLst/>
            </a:prstGeom>
            <a:noFill/>
          </p:spPr>
          <p:txBody>
            <a:bodyPr wrap="none">
              <a:spAutoFit/>
            </a:bodyPr>
            <a:lstStyle/>
            <a:p>
              <a:pPr algn="r">
                <a:defRPr/>
              </a:pPr>
              <a:r>
                <a:rPr lang="en-US" sz="900" dirty="0">
                  <a:solidFill>
                    <a:schemeClr val="bg1">
                      <a:lumMod val="85000"/>
                    </a:schemeClr>
                  </a:solidFill>
                  <a:latin typeface="Arial" charset="0"/>
                  <a:ea typeface="ＭＳ Ｐゴシック" charset="0"/>
                </a:rPr>
                <a:t>Second Wave -  Great Migration</a:t>
              </a:r>
            </a:p>
          </p:txBody>
        </p:sp>
        <p:sp>
          <p:nvSpPr>
            <p:cNvPr id="8" name="TextBox 7">
              <a:extLst>
                <a:ext uri="{FF2B5EF4-FFF2-40B4-BE49-F238E27FC236}">
                  <a16:creationId xmlns:a16="http://schemas.microsoft.com/office/drawing/2014/main" id="{D02256B9-4884-DF58-2080-2793D7123FFD}"/>
                </a:ext>
              </a:extLst>
            </p:cNvPr>
            <p:cNvSpPr txBox="1"/>
            <p:nvPr/>
          </p:nvSpPr>
          <p:spPr>
            <a:xfrm rot="16200000">
              <a:off x="2331825" y="1135281"/>
              <a:ext cx="1992853" cy="230832"/>
            </a:xfrm>
            <a:prstGeom prst="rect">
              <a:avLst/>
            </a:prstGeom>
            <a:noFill/>
          </p:spPr>
          <p:txBody>
            <a:bodyPr wrap="none">
              <a:spAutoFit/>
            </a:bodyPr>
            <a:lstStyle/>
            <a:p>
              <a:pPr>
                <a:defRPr/>
              </a:pPr>
              <a:r>
                <a:rPr lang="en-US" sz="900" dirty="0">
                  <a:solidFill>
                    <a:schemeClr val="bg1">
                      <a:lumMod val="85000"/>
                    </a:schemeClr>
                  </a:solidFill>
                  <a:latin typeface="Arial" charset="0"/>
                  <a:ea typeface="ＭＳ Ｐゴシック" charset="0"/>
                </a:rPr>
                <a:t>Brown vs. Board of Education 1954</a:t>
              </a:r>
            </a:p>
          </p:txBody>
        </p:sp>
        <p:sp>
          <p:nvSpPr>
            <p:cNvPr id="9" name="TextBox 8">
              <a:extLst>
                <a:ext uri="{FF2B5EF4-FFF2-40B4-BE49-F238E27FC236}">
                  <a16:creationId xmlns:a16="http://schemas.microsoft.com/office/drawing/2014/main" id="{0AEA7DD8-6C15-2DAF-4A54-D83E79FC7283}"/>
                </a:ext>
              </a:extLst>
            </p:cNvPr>
            <p:cNvSpPr txBox="1"/>
            <p:nvPr/>
          </p:nvSpPr>
          <p:spPr>
            <a:xfrm rot="16200000">
              <a:off x="3865947" y="1346946"/>
              <a:ext cx="1486304" cy="230832"/>
            </a:xfrm>
            <a:prstGeom prst="rect">
              <a:avLst/>
            </a:prstGeom>
            <a:noFill/>
          </p:spPr>
          <p:txBody>
            <a:bodyPr wrap="none">
              <a:spAutoFit/>
            </a:bodyPr>
            <a:lstStyle/>
            <a:p>
              <a:pPr>
                <a:defRPr/>
              </a:pPr>
              <a:r>
                <a:rPr lang="en-US" sz="900" dirty="0">
                  <a:solidFill>
                    <a:srgbClr val="EFEDAE"/>
                  </a:solidFill>
                  <a:latin typeface="Arial" charset="0"/>
                  <a:ea typeface="ＭＳ Ｐゴシック" charset="0"/>
                </a:rPr>
                <a:t>Voting Rights Act of 1965</a:t>
              </a:r>
            </a:p>
          </p:txBody>
        </p:sp>
        <p:sp>
          <p:nvSpPr>
            <p:cNvPr id="12" name="TextBox 11">
              <a:extLst>
                <a:ext uri="{FF2B5EF4-FFF2-40B4-BE49-F238E27FC236}">
                  <a16:creationId xmlns:a16="http://schemas.microsoft.com/office/drawing/2014/main" id="{45EDA866-E14A-6823-8705-9360C6C3662E}"/>
                </a:ext>
              </a:extLst>
            </p:cNvPr>
            <p:cNvSpPr txBox="1"/>
            <p:nvPr/>
          </p:nvSpPr>
          <p:spPr>
            <a:xfrm rot="16200000">
              <a:off x="4592678" y="1159280"/>
              <a:ext cx="1733168" cy="369332"/>
            </a:xfrm>
            <a:prstGeom prst="rect">
              <a:avLst/>
            </a:prstGeom>
            <a:noFill/>
          </p:spPr>
          <p:txBody>
            <a:bodyPr wrap="square">
              <a:spAutoFit/>
            </a:bodyPr>
            <a:lstStyle/>
            <a:p>
              <a:pPr>
                <a:defRPr/>
              </a:pPr>
              <a:r>
                <a:rPr lang="en-US" sz="900" dirty="0">
                  <a:solidFill>
                    <a:srgbClr val="EFEDAE"/>
                  </a:solidFill>
                  <a:latin typeface="Arial" charset="0"/>
                  <a:ea typeface="ＭＳ Ｐゴシック" charset="0"/>
                </a:rPr>
                <a:t>Dr. Martin Luther King Jr. Assassination</a:t>
              </a:r>
            </a:p>
          </p:txBody>
        </p:sp>
        <p:sp>
          <p:nvSpPr>
            <p:cNvPr id="14" name="TextBox 13">
              <a:extLst>
                <a:ext uri="{FF2B5EF4-FFF2-40B4-BE49-F238E27FC236}">
                  <a16:creationId xmlns:a16="http://schemas.microsoft.com/office/drawing/2014/main" id="{E759F021-6BA0-F516-39A4-863D4177AF7D}"/>
                </a:ext>
              </a:extLst>
            </p:cNvPr>
            <p:cNvSpPr txBox="1"/>
            <p:nvPr/>
          </p:nvSpPr>
          <p:spPr>
            <a:xfrm rot="16200000">
              <a:off x="6350105" y="1018105"/>
              <a:ext cx="2131764" cy="230832"/>
            </a:xfrm>
            <a:prstGeom prst="rect">
              <a:avLst/>
            </a:prstGeom>
            <a:noFill/>
          </p:spPr>
          <p:txBody>
            <a:bodyPr>
              <a:spAutoFit/>
            </a:bodyPr>
            <a:lstStyle/>
            <a:p>
              <a:pPr>
                <a:defRPr/>
              </a:pPr>
              <a:r>
                <a:rPr lang="en-US" sz="900" dirty="0">
                  <a:solidFill>
                    <a:srgbClr val="EFEDAE"/>
                  </a:solidFill>
                  <a:latin typeface="Arial" charset="0"/>
                  <a:ea typeface="ＭＳ Ｐゴシック" charset="0"/>
                </a:rPr>
                <a:t>Environmental Justice Movement</a:t>
              </a:r>
            </a:p>
          </p:txBody>
        </p:sp>
        <p:sp>
          <p:nvSpPr>
            <p:cNvPr id="15" name="TextBox 14">
              <a:extLst>
                <a:ext uri="{FF2B5EF4-FFF2-40B4-BE49-F238E27FC236}">
                  <a16:creationId xmlns:a16="http://schemas.microsoft.com/office/drawing/2014/main" id="{B1EA3385-186D-AAF8-36C9-520BBA8B9963}"/>
                </a:ext>
              </a:extLst>
            </p:cNvPr>
            <p:cNvSpPr txBox="1"/>
            <p:nvPr/>
          </p:nvSpPr>
          <p:spPr>
            <a:xfrm rot="16200000">
              <a:off x="4294220" y="1228998"/>
              <a:ext cx="1733168" cy="230832"/>
            </a:xfrm>
            <a:prstGeom prst="rect">
              <a:avLst/>
            </a:prstGeom>
            <a:noFill/>
          </p:spPr>
          <p:txBody>
            <a:bodyPr wrap="square">
              <a:spAutoFit/>
            </a:bodyPr>
            <a:lstStyle/>
            <a:p>
              <a:pPr>
                <a:defRPr/>
              </a:pPr>
              <a:r>
                <a:rPr lang="en-US" sz="900" dirty="0">
                  <a:solidFill>
                    <a:srgbClr val="EFEDAE"/>
                  </a:solidFill>
                  <a:latin typeface="Arial" charset="0"/>
                  <a:ea typeface="ＭＳ Ｐゴシック" charset="0"/>
                </a:rPr>
                <a:t>Black Panther Movement</a:t>
              </a:r>
            </a:p>
          </p:txBody>
        </p:sp>
        <p:sp>
          <p:nvSpPr>
            <p:cNvPr id="23" name="TextBox 22">
              <a:extLst>
                <a:ext uri="{FF2B5EF4-FFF2-40B4-BE49-F238E27FC236}">
                  <a16:creationId xmlns:a16="http://schemas.microsoft.com/office/drawing/2014/main" id="{41A5DC29-EE12-3A84-AAAC-5FB7C7B53373}"/>
                </a:ext>
              </a:extLst>
            </p:cNvPr>
            <p:cNvSpPr txBox="1"/>
            <p:nvPr/>
          </p:nvSpPr>
          <p:spPr>
            <a:xfrm rot="16200000">
              <a:off x="9645280" y="1032830"/>
              <a:ext cx="2131764" cy="230832"/>
            </a:xfrm>
            <a:prstGeom prst="rect">
              <a:avLst/>
            </a:prstGeom>
            <a:noFill/>
          </p:spPr>
          <p:txBody>
            <a:bodyPr>
              <a:spAutoFit/>
            </a:bodyPr>
            <a:lstStyle/>
            <a:p>
              <a:pPr>
                <a:defRPr/>
              </a:pPr>
              <a:r>
                <a:rPr lang="en-US" sz="900" dirty="0">
                  <a:solidFill>
                    <a:schemeClr val="accent2">
                      <a:lumMod val="40000"/>
                      <a:lumOff val="60000"/>
                    </a:schemeClr>
                  </a:solidFill>
                  <a:latin typeface="Arial" charset="0"/>
                  <a:ea typeface="ＭＳ Ｐゴシック" charset="0"/>
                </a:rPr>
                <a:t>Black Lives Matter Movement</a:t>
              </a:r>
            </a:p>
          </p:txBody>
        </p:sp>
        <p:sp>
          <p:nvSpPr>
            <p:cNvPr id="24" name="TextBox 23">
              <a:extLst>
                <a:ext uri="{FF2B5EF4-FFF2-40B4-BE49-F238E27FC236}">
                  <a16:creationId xmlns:a16="http://schemas.microsoft.com/office/drawing/2014/main" id="{CD81A384-DF2B-AA87-3E4D-495120349719}"/>
                </a:ext>
              </a:extLst>
            </p:cNvPr>
            <p:cNvSpPr txBox="1"/>
            <p:nvPr/>
          </p:nvSpPr>
          <p:spPr>
            <a:xfrm rot="16200000">
              <a:off x="7054753" y="1034112"/>
              <a:ext cx="2131764" cy="230832"/>
            </a:xfrm>
            <a:prstGeom prst="rect">
              <a:avLst/>
            </a:prstGeom>
            <a:noFill/>
          </p:spPr>
          <p:txBody>
            <a:bodyPr>
              <a:spAutoFit/>
            </a:bodyPr>
            <a:lstStyle/>
            <a:p>
              <a:pPr>
                <a:defRPr/>
              </a:pPr>
              <a:r>
                <a:rPr lang="en-US" sz="900" dirty="0">
                  <a:solidFill>
                    <a:schemeClr val="accent6">
                      <a:lumMod val="20000"/>
                      <a:lumOff val="80000"/>
                    </a:schemeClr>
                  </a:solidFill>
                  <a:latin typeface="Arial" charset="0"/>
                  <a:ea typeface="ＭＳ Ｐゴシック" charset="0"/>
                </a:rPr>
                <a:t>Decriminalization of Homosexuality</a:t>
              </a:r>
            </a:p>
          </p:txBody>
        </p:sp>
      </p:grpSp>
      <p:pic>
        <p:nvPicPr>
          <p:cNvPr id="29" name="Google Shape;66;p15">
            <a:extLst>
              <a:ext uri="{FF2B5EF4-FFF2-40B4-BE49-F238E27FC236}">
                <a16:creationId xmlns:a16="http://schemas.microsoft.com/office/drawing/2014/main" id="{0D53C4A4-2EC7-38D9-59E9-C562F9FE56DD}"/>
              </a:ext>
            </a:extLst>
          </p:cNvPr>
          <p:cNvPicPr preferRelativeResize="0"/>
          <p:nvPr/>
        </p:nvPicPr>
        <p:blipFill>
          <a:blip r:embed="rId3">
            <a:alphaModFix/>
          </a:blip>
          <a:stretch>
            <a:fillRect/>
          </a:stretch>
        </p:blipFill>
        <p:spPr>
          <a:xfrm>
            <a:off x="194931" y="6464968"/>
            <a:ext cx="446753" cy="3711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6;p15">
            <a:extLst>
              <a:ext uri="{FF2B5EF4-FFF2-40B4-BE49-F238E27FC236}">
                <a16:creationId xmlns:a16="http://schemas.microsoft.com/office/drawing/2014/main" id="{44D53598-0DC2-3754-ED36-D49A64079348}"/>
              </a:ext>
            </a:extLst>
          </p:cNvPr>
          <p:cNvPicPr preferRelativeResize="0"/>
          <p:nvPr/>
        </p:nvPicPr>
        <p:blipFill>
          <a:blip r:embed="rId3">
            <a:alphaModFix/>
          </a:blip>
          <a:stretch>
            <a:fillRect/>
          </a:stretch>
        </p:blipFill>
        <p:spPr>
          <a:xfrm>
            <a:off x="194931" y="6464968"/>
            <a:ext cx="446753" cy="371155"/>
          </a:xfrm>
          <a:prstGeom prst="rect">
            <a:avLst/>
          </a:prstGeom>
          <a:noFill/>
          <a:ln>
            <a:noFill/>
          </a:ln>
        </p:spPr>
      </p:pic>
      <p:grpSp>
        <p:nvGrpSpPr>
          <p:cNvPr id="28" name="Group 27">
            <a:extLst>
              <a:ext uri="{FF2B5EF4-FFF2-40B4-BE49-F238E27FC236}">
                <a16:creationId xmlns:a16="http://schemas.microsoft.com/office/drawing/2014/main" id="{E3872E3B-DF27-42F5-7768-203839A0BCDF}"/>
              </a:ext>
            </a:extLst>
          </p:cNvPr>
          <p:cNvGrpSpPr/>
          <p:nvPr/>
        </p:nvGrpSpPr>
        <p:grpSpPr>
          <a:xfrm>
            <a:off x="334242" y="963705"/>
            <a:ext cx="11523515" cy="4930589"/>
            <a:chOff x="334242" y="963705"/>
            <a:chExt cx="11523515" cy="4930589"/>
          </a:xfrm>
        </p:grpSpPr>
        <p:grpSp>
          <p:nvGrpSpPr>
            <p:cNvPr id="8" name="Group 7">
              <a:extLst>
                <a:ext uri="{FF2B5EF4-FFF2-40B4-BE49-F238E27FC236}">
                  <a16:creationId xmlns:a16="http://schemas.microsoft.com/office/drawing/2014/main" id="{A40830E1-8D72-394D-BEF4-F8136C6044CC}"/>
                </a:ext>
              </a:extLst>
            </p:cNvPr>
            <p:cNvGrpSpPr/>
            <p:nvPr/>
          </p:nvGrpSpPr>
          <p:grpSpPr>
            <a:xfrm>
              <a:off x="334242" y="963705"/>
              <a:ext cx="11523515" cy="4930589"/>
              <a:chOff x="179294" y="1887785"/>
              <a:chExt cx="13828218" cy="5916707"/>
            </a:xfrm>
          </p:grpSpPr>
          <p:sp>
            <p:nvSpPr>
              <p:cNvPr id="2" name="Rectangle 1">
                <a:extLst>
                  <a:ext uri="{FF2B5EF4-FFF2-40B4-BE49-F238E27FC236}">
                    <a16:creationId xmlns:a16="http://schemas.microsoft.com/office/drawing/2014/main" id="{787AEDBD-50A7-5D40-8374-859A8BAC7FB0}"/>
                  </a:ext>
                </a:extLst>
              </p:cNvPr>
              <p:cNvSpPr/>
              <p:nvPr/>
            </p:nvSpPr>
            <p:spPr>
              <a:xfrm>
                <a:off x="179294" y="1887786"/>
                <a:ext cx="13826231" cy="59167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4" name="Picture 3" descr="Text&#10;&#10;Description automatically generated">
                <a:extLst>
                  <a:ext uri="{FF2B5EF4-FFF2-40B4-BE49-F238E27FC236}">
                    <a16:creationId xmlns:a16="http://schemas.microsoft.com/office/drawing/2014/main" id="{26B1C809-49B4-5F4C-A1F5-60918208F76C}"/>
                  </a:ext>
                </a:extLst>
              </p:cNvPr>
              <p:cNvPicPr>
                <a:picLocks noChangeAspect="1"/>
              </p:cNvPicPr>
              <p:nvPr/>
            </p:nvPicPr>
            <p:blipFill rotWithShape="1">
              <a:blip r:embed="rId4"/>
              <a:srcRect l="24208" r="21411" b="31372"/>
              <a:stretch/>
            </p:blipFill>
            <p:spPr>
              <a:xfrm>
                <a:off x="196183" y="1887785"/>
                <a:ext cx="3356483" cy="5647765"/>
              </a:xfrm>
              <a:prstGeom prst="rect">
                <a:avLst/>
              </a:prstGeom>
            </p:spPr>
          </p:pic>
          <p:pic>
            <p:nvPicPr>
              <p:cNvPr id="5" name="Picture 4" descr="Text&#10;&#10;Description automatically generated">
                <a:extLst>
                  <a:ext uri="{FF2B5EF4-FFF2-40B4-BE49-F238E27FC236}">
                    <a16:creationId xmlns:a16="http://schemas.microsoft.com/office/drawing/2014/main" id="{11D6DD46-3331-3047-A65D-97252A2AD084}"/>
                  </a:ext>
                </a:extLst>
              </p:cNvPr>
              <p:cNvPicPr>
                <a:picLocks noChangeAspect="1"/>
              </p:cNvPicPr>
              <p:nvPr/>
            </p:nvPicPr>
            <p:blipFill rotWithShape="1">
              <a:blip r:embed="rId5"/>
              <a:srcRect l="20793" r="20541" b="28104"/>
              <a:stretch/>
            </p:blipFill>
            <p:spPr>
              <a:xfrm>
                <a:off x="3552666" y="1887786"/>
                <a:ext cx="3621002" cy="5916706"/>
              </a:xfrm>
              <a:prstGeom prst="rect">
                <a:avLst/>
              </a:prstGeom>
            </p:spPr>
          </p:pic>
          <p:pic>
            <p:nvPicPr>
              <p:cNvPr id="6" name="Picture 5" descr="Table&#10;&#10;Description automatically generated with medium confidence">
                <a:extLst>
                  <a:ext uri="{FF2B5EF4-FFF2-40B4-BE49-F238E27FC236}">
                    <a16:creationId xmlns:a16="http://schemas.microsoft.com/office/drawing/2014/main" id="{6C3B7EC0-11E7-EC41-972B-E3C0FD9A3DA7}"/>
                  </a:ext>
                </a:extLst>
              </p:cNvPr>
              <p:cNvPicPr>
                <a:picLocks noChangeAspect="1"/>
              </p:cNvPicPr>
              <p:nvPr/>
            </p:nvPicPr>
            <p:blipFill rotWithShape="1">
              <a:blip r:embed="rId6"/>
              <a:srcRect l="21823" r="21823" b="28104"/>
              <a:stretch/>
            </p:blipFill>
            <p:spPr>
              <a:xfrm>
                <a:off x="7130130" y="1887786"/>
                <a:ext cx="3478306" cy="5916706"/>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7152E6B9-9F28-C048-A596-EB44ACB6F734}"/>
                  </a:ext>
                </a:extLst>
              </p:cNvPr>
              <p:cNvPicPr>
                <a:picLocks noChangeAspect="1"/>
              </p:cNvPicPr>
              <p:nvPr/>
            </p:nvPicPr>
            <p:blipFill rotWithShape="1">
              <a:blip r:embed="rId7"/>
              <a:srcRect l="22114" r="21532" b="31372"/>
              <a:stretch/>
            </p:blipFill>
            <p:spPr>
              <a:xfrm>
                <a:off x="10527219" y="1887785"/>
                <a:ext cx="3480293" cy="5650992"/>
              </a:xfrm>
              <a:prstGeom prst="rect">
                <a:avLst/>
              </a:prstGeom>
            </p:spPr>
          </p:pic>
        </p:grpSp>
        <p:sp>
          <p:nvSpPr>
            <p:cNvPr id="10" name="Rectangular Callout 9">
              <a:extLst>
                <a:ext uri="{FF2B5EF4-FFF2-40B4-BE49-F238E27FC236}">
                  <a16:creationId xmlns:a16="http://schemas.microsoft.com/office/drawing/2014/main" id="{BE60FCCC-3696-821F-C1FB-A0F95A8B0302}"/>
                </a:ext>
              </a:extLst>
            </p:cNvPr>
            <p:cNvSpPr/>
            <p:nvPr/>
          </p:nvSpPr>
          <p:spPr>
            <a:xfrm>
              <a:off x="1155502" y="1698184"/>
              <a:ext cx="10249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MODERNISM</a:t>
              </a:r>
            </a:p>
          </p:txBody>
        </p:sp>
        <p:sp>
          <p:nvSpPr>
            <p:cNvPr id="11" name="Rectangular Callout 10">
              <a:extLst>
                <a:ext uri="{FF2B5EF4-FFF2-40B4-BE49-F238E27FC236}">
                  <a16:creationId xmlns:a16="http://schemas.microsoft.com/office/drawing/2014/main" id="{AE3BF21E-8026-67DA-72BB-7BC913BAD855}"/>
                </a:ext>
              </a:extLst>
            </p:cNvPr>
            <p:cNvSpPr/>
            <p:nvPr/>
          </p:nvSpPr>
          <p:spPr>
            <a:xfrm>
              <a:off x="948112" y="3773181"/>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COMMUNITY DESIGN</a:t>
              </a:r>
            </a:p>
          </p:txBody>
        </p:sp>
        <p:sp>
          <p:nvSpPr>
            <p:cNvPr id="13" name="Rectangular Callout 12">
              <a:extLst>
                <a:ext uri="{FF2B5EF4-FFF2-40B4-BE49-F238E27FC236}">
                  <a16:creationId xmlns:a16="http://schemas.microsoft.com/office/drawing/2014/main" id="{A2A34815-8C16-CDE4-806D-04060D85AF6E}"/>
                </a:ext>
              </a:extLst>
            </p:cNvPr>
            <p:cNvSpPr/>
            <p:nvPr/>
          </p:nvSpPr>
          <p:spPr>
            <a:xfrm>
              <a:off x="2506436" y="2028917"/>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ENVIRONMENTAL DESIGN</a:t>
              </a:r>
            </a:p>
          </p:txBody>
        </p:sp>
        <p:sp>
          <p:nvSpPr>
            <p:cNvPr id="14" name="Rectangular Callout 13">
              <a:extLst>
                <a:ext uri="{FF2B5EF4-FFF2-40B4-BE49-F238E27FC236}">
                  <a16:creationId xmlns:a16="http://schemas.microsoft.com/office/drawing/2014/main" id="{8BDCD27B-B500-09A1-C921-F00AC77FF27D}"/>
                </a:ext>
              </a:extLst>
            </p:cNvPr>
            <p:cNvSpPr/>
            <p:nvPr/>
          </p:nvSpPr>
          <p:spPr>
            <a:xfrm>
              <a:off x="2822976" y="3822246"/>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PATTERN LANGUAGE</a:t>
              </a:r>
            </a:p>
          </p:txBody>
        </p:sp>
        <p:sp>
          <p:nvSpPr>
            <p:cNvPr id="15" name="Rectangular Callout 14">
              <a:extLst>
                <a:ext uri="{FF2B5EF4-FFF2-40B4-BE49-F238E27FC236}">
                  <a16:creationId xmlns:a16="http://schemas.microsoft.com/office/drawing/2014/main" id="{5F7ECDF4-D37E-417F-1C8E-99BEA14163AD}"/>
                </a:ext>
              </a:extLst>
            </p:cNvPr>
            <p:cNvSpPr/>
            <p:nvPr/>
          </p:nvSpPr>
          <p:spPr>
            <a:xfrm>
              <a:off x="5940011" y="4399571"/>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SOCIAL IMPACT DESIGN</a:t>
              </a:r>
            </a:p>
          </p:txBody>
        </p:sp>
        <p:sp>
          <p:nvSpPr>
            <p:cNvPr id="16" name="Rectangular Callout 15">
              <a:extLst>
                <a:ext uri="{FF2B5EF4-FFF2-40B4-BE49-F238E27FC236}">
                  <a16:creationId xmlns:a16="http://schemas.microsoft.com/office/drawing/2014/main" id="{65D563AC-BE21-9298-72C4-793D552A21FD}"/>
                </a:ext>
              </a:extLst>
            </p:cNvPr>
            <p:cNvSpPr/>
            <p:nvPr/>
          </p:nvSpPr>
          <p:spPr>
            <a:xfrm>
              <a:off x="7467697" y="2722588"/>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HUMAN-CENTERED DESIGN</a:t>
              </a:r>
            </a:p>
          </p:txBody>
        </p:sp>
        <p:sp>
          <p:nvSpPr>
            <p:cNvPr id="23" name="Rectangular Callout 22">
              <a:extLst>
                <a:ext uri="{FF2B5EF4-FFF2-40B4-BE49-F238E27FC236}">
                  <a16:creationId xmlns:a16="http://schemas.microsoft.com/office/drawing/2014/main" id="{920E9BE3-DBB3-267D-D1D6-ED236414AC30}"/>
                </a:ext>
              </a:extLst>
            </p:cNvPr>
            <p:cNvSpPr/>
            <p:nvPr/>
          </p:nvSpPr>
          <p:spPr>
            <a:xfrm flipH="1">
              <a:off x="8993795" y="3235602"/>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DESIGN FOR THE JUST CITY</a:t>
              </a:r>
            </a:p>
          </p:txBody>
        </p:sp>
        <p:sp>
          <p:nvSpPr>
            <p:cNvPr id="24" name="Rectangular Callout 23">
              <a:extLst>
                <a:ext uri="{FF2B5EF4-FFF2-40B4-BE49-F238E27FC236}">
                  <a16:creationId xmlns:a16="http://schemas.microsoft.com/office/drawing/2014/main" id="{E48D5C6C-FF98-0A9C-CC99-6F2250497ABA}"/>
                </a:ext>
              </a:extLst>
            </p:cNvPr>
            <p:cNvSpPr/>
            <p:nvPr/>
          </p:nvSpPr>
          <p:spPr>
            <a:xfrm flipH="1">
              <a:off x="9396170" y="4730304"/>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DEISGN JUSTICE SUMMIT</a:t>
              </a:r>
            </a:p>
          </p:txBody>
        </p:sp>
        <p:sp>
          <p:nvSpPr>
            <p:cNvPr id="25" name="Rectangular Callout 24">
              <a:extLst>
                <a:ext uri="{FF2B5EF4-FFF2-40B4-BE49-F238E27FC236}">
                  <a16:creationId xmlns:a16="http://schemas.microsoft.com/office/drawing/2014/main" id="{D43587D3-EBE0-B6C8-C579-7D7E4D9A63E8}"/>
                </a:ext>
              </a:extLst>
            </p:cNvPr>
            <p:cNvSpPr/>
            <p:nvPr/>
          </p:nvSpPr>
          <p:spPr>
            <a:xfrm>
              <a:off x="4165909" y="2394369"/>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LANDSCAPE URBANISM</a:t>
              </a:r>
            </a:p>
          </p:txBody>
        </p:sp>
        <p:sp>
          <p:nvSpPr>
            <p:cNvPr id="26" name="Rectangular Callout 25">
              <a:extLst>
                <a:ext uri="{FF2B5EF4-FFF2-40B4-BE49-F238E27FC236}">
                  <a16:creationId xmlns:a16="http://schemas.microsoft.com/office/drawing/2014/main" id="{0A480197-2589-EA84-2F9B-3E58EC6A5D6D}"/>
                </a:ext>
              </a:extLst>
            </p:cNvPr>
            <p:cNvSpPr/>
            <p:nvPr/>
          </p:nvSpPr>
          <p:spPr>
            <a:xfrm>
              <a:off x="967689" y="1056823"/>
              <a:ext cx="1558324" cy="330733"/>
            </a:xfrm>
            <a:prstGeom prst="wedgeRectCallout">
              <a:avLst>
                <a:gd name="adj1" fmla="val -51416"/>
                <a:gd name="adj2" fmla="val 14406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AGRARIAN URBANISM</a:t>
              </a:r>
            </a:p>
          </p:txBody>
        </p:sp>
        <p:sp>
          <p:nvSpPr>
            <p:cNvPr id="27" name="Rectangular Callout 26">
              <a:extLst>
                <a:ext uri="{FF2B5EF4-FFF2-40B4-BE49-F238E27FC236}">
                  <a16:creationId xmlns:a16="http://schemas.microsoft.com/office/drawing/2014/main" id="{A4C02600-4788-9326-A3B5-CCEE9F682606}"/>
                </a:ext>
              </a:extLst>
            </p:cNvPr>
            <p:cNvSpPr/>
            <p:nvPr/>
          </p:nvSpPr>
          <p:spPr>
            <a:xfrm flipH="1">
              <a:off x="9044235" y="3980323"/>
              <a:ext cx="1558324" cy="330733"/>
            </a:xfrm>
            <a:prstGeom prst="wedgeRectCallout">
              <a:avLst>
                <a:gd name="adj1" fmla="val -54676"/>
                <a:gd name="adj2" fmla="val 1256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RESILIENT CITIES</a:t>
              </a:r>
            </a:p>
          </p:txBody>
        </p:sp>
      </p:grpSp>
    </p:spTree>
    <p:extLst>
      <p:ext uri="{BB962C8B-B14F-4D97-AF65-F5344CB8AC3E}">
        <p14:creationId xmlns:p14="http://schemas.microsoft.com/office/powerpoint/2010/main" val="159514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52413" y="2850446"/>
            <a:ext cx="9212136" cy="1487820"/>
            <a:chOff x="0" y="1990969"/>
            <a:chExt cx="8565663" cy="1577977"/>
          </a:xfrm>
        </p:grpSpPr>
        <p:pic>
          <p:nvPicPr>
            <p:cNvPr id="11" name="Picture 2" descr="http://www.epa.gov/med/grosseile_site/indicators/images/landuse.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43262" y="2031999"/>
              <a:ext cx="1422401" cy="1531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http://www.epa.gov/med/grosseile_site/indicators/images/landuse.g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39985" y="1992923"/>
              <a:ext cx="1449072" cy="1576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http://www.epa.gov/med/grosseile_site/indicators/images/landuse.gi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990969"/>
              <a:ext cx="1449071" cy="1577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http://www.epa.gov/med/grosseile_site/indicators/images/landuse.gi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98461" y="2010507"/>
              <a:ext cx="1431291" cy="1550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http://www.epa.gov/med/grosseile_site/indicators/images/landuse.gif"/>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28677" y="2020276"/>
              <a:ext cx="1417956" cy="1537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http://www.epa.gov/med/grosseile_site/indicators/images/landuse.gif"/>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895600" y="2012462"/>
              <a:ext cx="1422401" cy="1551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Rectangle 8"/>
          <p:cNvSpPr>
            <a:spLocks noChangeArrowheads="1"/>
          </p:cNvSpPr>
          <p:nvPr/>
        </p:nvSpPr>
        <p:spPr bwMode="auto">
          <a:xfrm>
            <a:off x="1526863" y="1703015"/>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6000" b="1" dirty="0">
                <a:solidFill>
                  <a:srgbClr val="D5FC79"/>
                </a:solidFill>
                <a:latin typeface="Arial" panose="020B0604020202020204" pitchFamily="34" charset="0"/>
                <a:cs typeface="Arial" panose="020B0604020202020204" pitchFamily="34" charset="0"/>
              </a:rPr>
              <a:t>sprawl</a:t>
            </a:r>
          </a:p>
        </p:txBody>
      </p:sp>
    </p:spTree>
    <p:extLst>
      <p:ext uri="{BB962C8B-B14F-4D97-AF65-F5344CB8AC3E}">
        <p14:creationId xmlns:p14="http://schemas.microsoft.com/office/powerpoint/2010/main" val="84383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1716592"/>
            <a:ext cx="9144000" cy="4594715"/>
            <a:chOff x="0" y="1899906"/>
            <a:chExt cx="9144000" cy="4594715"/>
          </a:xfrm>
        </p:grpSpPr>
        <p:grpSp>
          <p:nvGrpSpPr>
            <p:cNvPr id="3" name="Group 2"/>
            <p:cNvGrpSpPr/>
            <p:nvPr/>
          </p:nvGrpSpPr>
          <p:grpSpPr>
            <a:xfrm>
              <a:off x="0" y="3279837"/>
              <a:ext cx="9144000" cy="3214784"/>
              <a:chOff x="0" y="3279837"/>
              <a:chExt cx="9144000" cy="3214784"/>
            </a:xfrm>
          </p:grpSpPr>
          <p:pic>
            <p:nvPicPr>
              <p:cNvPr id="5" name="Picture 15"/>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0" y="3290557"/>
                <a:ext cx="4724400" cy="318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2" descr="2.jpg"/>
              <p:cNvPicPr>
                <a:picLocks noChangeAspect="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4721670" y="3279837"/>
                <a:ext cx="4422330" cy="31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9"/>
              <p:cNvSpPr>
                <a:spLocks noChangeArrowheads="1"/>
              </p:cNvSpPr>
              <p:nvPr/>
            </p:nvSpPr>
            <p:spPr bwMode="auto">
              <a:xfrm>
                <a:off x="0" y="6248400"/>
                <a:ext cx="47244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000" b="1" dirty="0">
                    <a:solidFill>
                      <a:srgbClr val="5F5F5F"/>
                    </a:solidFill>
                    <a:latin typeface="Calibri" charset="0"/>
                  </a:rPr>
                  <a:t>SOURCE: Bing Maps</a:t>
                </a:r>
              </a:p>
            </p:txBody>
          </p:sp>
        </p:grpSp>
        <p:grpSp>
          <p:nvGrpSpPr>
            <p:cNvPr id="9" name="Group 8"/>
            <p:cNvGrpSpPr/>
            <p:nvPr/>
          </p:nvGrpSpPr>
          <p:grpSpPr>
            <a:xfrm>
              <a:off x="0" y="1899906"/>
              <a:ext cx="9144000" cy="1390651"/>
              <a:chOff x="0" y="2844800"/>
              <a:chExt cx="9144000" cy="1390651"/>
            </a:xfrm>
          </p:grpSpPr>
          <p:pic>
            <p:nvPicPr>
              <p:cNvPr id="10" name="Picture 6" descr="18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844800"/>
                <a:ext cx="1613647"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7" descr="183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65897" y="2850889"/>
                <a:ext cx="1597150" cy="1378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190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59421" y="2849517"/>
                <a:ext cx="1559377" cy="1385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1920.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9000" y="2851151"/>
                <a:ext cx="1493100" cy="1384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descr="1950.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85575" y="2850789"/>
                <a:ext cx="1504275" cy="1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descr="2010.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70800" y="2857760"/>
                <a:ext cx="1473200" cy="1377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 name="Rectangle 3"/>
          <p:cNvSpPr>
            <a:spLocks noChangeArrowheads="1"/>
          </p:cNvSpPr>
          <p:nvPr/>
        </p:nvSpPr>
        <p:spPr bwMode="auto">
          <a:xfrm>
            <a:off x="1524000" y="579941"/>
            <a:ext cx="7620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6000" b="1" dirty="0">
                <a:solidFill>
                  <a:srgbClr val="D5FC79"/>
                </a:solidFill>
                <a:latin typeface="Arial" panose="020B0604020202020204" pitchFamily="34" charset="0"/>
                <a:cs typeface="Arial" panose="020B0604020202020204" pitchFamily="34" charset="0"/>
              </a:rPr>
              <a:t>abandonment</a:t>
            </a:r>
          </a:p>
        </p:txBody>
      </p:sp>
    </p:spTree>
    <p:extLst>
      <p:ext uri="{BB962C8B-B14F-4D97-AF65-F5344CB8AC3E}">
        <p14:creationId xmlns:p14="http://schemas.microsoft.com/office/powerpoint/2010/main" val="141014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ackard-Plant-Detroit-stock222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1603559"/>
            <a:ext cx="5579541" cy="3632203"/>
          </a:xfrm>
          <a:prstGeom prst="rect">
            <a:avLst/>
          </a:prstGeom>
        </p:spPr>
      </p:pic>
      <p:pic>
        <p:nvPicPr>
          <p:cNvPr id="5" name="Picture 22" descr="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3164" y="1603559"/>
            <a:ext cx="4264836" cy="363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4580258" y="470823"/>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r" eaLnBrk="1" hangingPunct="1"/>
            <a:r>
              <a:rPr lang="en-US" sz="6000" b="1" dirty="0">
                <a:solidFill>
                  <a:srgbClr val="D5FC79"/>
                </a:solidFill>
                <a:latin typeface="Arial" panose="020B0604020202020204" pitchFamily="34" charset="0"/>
                <a:cs typeface="Arial" panose="020B0604020202020204" pitchFamily="34" charset="0"/>
              </a:rPr>
              <a:t>blight</a:t>
            </a:r>
          </a:p>
        </p:txBody>
      </p:sp>
    </p:spTree>
    <p:extLst>
      <p:ext uri="{BB962C8B-B14F-4D97-AF65-F5344CB8AC3E}">
        <p14:creationId xmlns:p14="http://schemas.microsoft.com/office/powerpoint/2010/main" val="1847263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1543796"/>
            <a:ext cx="9144000" cy="5086496"/>
          </a:xfrm>
          <a:prstGeom prst="rect">
            <a:avLst/>
          </a:prstGeom>
        </p:spPr>
      </p:pic>
      <p:sp>
        <p:nvSpPr>
          <p:cNvPr id="5" name="Rectangle 4"/>
          <p:cNvSpPr/>
          <p:nvPr/>
        </p:nvSpPr>
        <p:spPr>
          <a:xfrm>
            <a:off x="1524000" y="6630292"/>
            <a:ext cx="2752912" cy="303929"/>
          </a:xfrm>
          <a:prstGeom prst="rect">
            <a:avLst/>
          </a:prstGeom>
        </p:spPr>
        <p:txBody>
          <a:bodyPr lIns="57150" tIns="28575" rIns="57150" bIns="28575">
            <a:spAutoFit/>
          </a:bodyPr>
          <a:lstStyle/>
          <a:p>
            <a:pPr>
              <a:defRPr/>
            </a:pPr>
            <a:r>
              <a:rPr lang="en-US" sz="800" b="1" dirty="0">
                <a:solidFill>
                  <a:srgbClr val="5F5F5F"/>
                </a:solidFill>
              </a:rPr>
              <a:t>SOURCE: DANA BRECHWALD, GSD</a:t>
            </a:r>
          </a:p>
          <a:p>
            <a:pPr>
              <a:defRPr/>
            </a:pPr>
            <a:endParaRPr lang="en-US" sz="800" b="1" dirty="0">
              <a:solidFill>
                <a:srgbClr val="5F5F5F"/>
              </a:solidFill>
              <a:latin typeface="+mj-lt"/>
            </a:endParaRPr>
          </a:p>
        </p:txBody>
      </p:sp>
      <p:sp>
        <p:nvSpPr>
          <p:cNvPr id="4" name="Rectangle 8"/>
          <p:cNvSpPr>
            <a:spLocks noChangeArrowheads="1"/>
          </p:cNvSpPr>
          <p:nvPr/>
        </p:nvSpPr>
        <p:spPr bwMode="auto">
          <a:xfrm>
            <a:off x="1524001" y="464300"/>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6000" b="1" dirty="0">
                <a:solidFill>
                  <a:srgbClr val="D5FC79"/>
                </a:solidFill>
                <a:latin typeface="Arial" panose="020B0604020202020204" pitchFamily="34" charset="0"/>
                <a:cs typeface="Arial" panose="020B0604020202020204" pitchFamily="34" charset="0"/>
              </a:rPr>
              <a:t>vacancy</a:t>
            </a:r>
          </a:p>
        </p:txBody>
      </p:sp>
    </p:spTree>
    <p:extLst>
      <p:ext uri="{BB962C8B-B14F-4D97-AF65-F5344CB8AC3E}">
        <p14:creationId xmlns:p14="http://schemas.microsoft.com/office/powerpoint/2010/main" val="377720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50169" y="2921168"/>
            <a:ext cx="994183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6000" dirty="0">
                <a:solidFill>
                  <a:schemeClr val="bg1"/>
                </a:solidFill>
                <a:latin typeface="November Std Reg" pitchFamily="2" charset="77"/>
                <a:ea typeface="November Std Reg" pitchFamily="2" charset="77"/>
                <a:cs typeface="Helvetica"/>
              </a:rPr>
              <a:t>introduction </a:t>
            </a:r>
            <a:r>
              <a:rPr lang="en-US" sz="6000" dirty="0">
                <a:solidFill>
                  <a:schemeClr val="accent6">
                    <a:lumMod val="75000"/>
                  </a:schemeClr>
                </a:solidFill>
                <a:latin typeface="November Std Reg" pitchFamily="2" charset="77"/>
                <a:ea typeface="November Std Reg" pitchFamily="2" charset="77"/>
                <a:cs typeface="Helvetica"/>
              </a:rPr>
              <a:t>icebreaker #1</a:t>
            </a:r>
          </a:p>
        </p:txBody>
      </p:sp>
    </p:spTree>
    <p:extLst>
      <p:ext uri="{BB962C8B-B14F-4D97-AF65-F5344CB8AC3E}">
        <p14:creationId xmlns:p14="http://schemas.microsoft.com/office/powerpoint/2010/main" val="1245847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1587503"/>
            <a:ext cx="9158944" cy="2222500"/>
            <a:chOff x="0" y="4254500"/>
            <a:chExt cx="9158944" cy="2222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8420" y="4254500"/>
              <a:ext cx="3380524" cy="22098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54500"/>
              <a:ext cx="3377741" cy="220798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068" y="4254500"/>
              <a:ext cx="3234772" cy="2222500"/>
            </a:xfrm>
            <a:prstGeom prst="rect">
              <a:avLst/>
            </a:prstGeom>
          </p:spPr>
        </p:pic>
      </p:grpSp>
      <p:sp>
        <p:nvSpPr>
          <p:cNvPr id="8" name="Rectangle 8"/>
          <p:cNvSpPr>
            <a:spLocks noChangeArrowheads="1"/>
          </p:cNvSpPr>
          <p:nvPr/>
        </p:nvSpPr>
        <p:spPr bwMode="auto">
          <a:xfrm>
            <a:off x="3044794" y="3810003"/>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succession</a:t>
            </a:r>
          </a:p>
        </p:txBody>
      </p:sp>
    </p:spTree>
    <p:extLst>
      <p:ext uri="{BB962C8B-B14F-4D97-AF65-F5344CB8AC3E}">
        <p14:creationId xmlns:p14="http://schemas.microsoft.com/office/powerpoint/2010/main" val="20965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0404" y="762019"/>
            <a:ext cx="2548644" cy="26767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4997" y="762014"/>
            <a:ext cx="2533013" cy="266924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16" y="3685707"/>
            <a:ext cx="9143999" cy="2339091"/>
          </a:xfrm>
          <a:prstGeom prst="rect">
            <a:avLst/>
          </a:prstGeom>
        </p:spPr>
      </p:pic>
      <p:sp>
        <p:nvSpPr>
          <p:cNvPr id="9" name="Rectangle 8"/>
          <p:cNvSpPr>
            <a:spLocks noChangeArrowheads="1"/>
          </p:cNvSpPr>
          <p:nvPr/>
        </p:nvSpPr>
        <p:spPr bwMode="auto">
          <a:xfrm>
            <a:off x="1524013" y="2414775"/>
            <a:ext cx="4048258"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r" eaLnBrk="1" hangingPunct="1"/>
            <a:r>
              <a:rPr lang="en-US" sz="6000" b="1" dirty="0">
                <a:solidFill>
                  <a:srgbClr val="D5FC79"/>
                </a:solidFill>
                <a:latin typeface="Arial" panose="020B0604020202020204" pitchFamily="34" charset="0"/>
                <a:cs typeface="Arial" panose="020B0604020202020204" pitchFamily="34" charset="0"/>
              </a:rPr>
              <a:t>waste</a:t>
            </a:r>
          </a:p>
        </p:txBody>
      </p:sp>
    </p:spTree>
    <p:extLst>
      <p:ext uri="{BB962C8B-B14F-4D97-AF65-F5344CB8AC3E}">
        <p14:creationId xmlns:p14="http://schemas.microsoft.com/office/powerpoint/2010/main" val="249889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3534936" y="1066800"/>
            <a:ext cx="50292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race</a:t>
            </a:r>
          </a:p>
        </p:txBody>
      </p:sp>
      <p:grpSp>
        <p:nvGrpSpPr>
          <p:cNvPr id="3" name="Group 2"/>
          <p:cNvGrpSpPr/>
          <p:nvPr/>
        </p:nvGrpSpPr>
        <p:grpSpPr>
          <a:xfrm>
            <a:off x="1524000" y="2884488"/>
            <a:ext cx="9144000" cy="3186112"/>
            <a:chOff x="0" y="2884488"/>
            <a:chExt cx="9144000" cy="3186112"/>
          </a:xfrm>
        </p:grpSpPr>
        <p:pic>
          <p:nvPicPr>
            <p:cNvPr id="3072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884488"/>
              <a:ext cx="3048000" cy="3186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1028"/>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2884489"/>
              <a:ext cx="2971800" cy="31734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41262" y="2884495"/>
            <a:ext cx="3026752" cy="31861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66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0201" y="1472247"/>
            <a:ext cx="8953500" cy="3559175"/>
            <a:chOff x="76200" y="1472240"/>
            <a:chExt cx="8953500" cy="3559175"/>
          </a:xfrm>
        </p:grpSpPr>
        <p:sp>
          <p:nvSpPr>
            <p:cNvPr id="350212" name="Text Box 4"/>
            <p:cNvSpPr txBox="1">
              <a:spLocks noChangeArrowheads="1"/>
            </p:cNvSpPr>
            <p:nvPr/>
          </p:nvSpPr>
          <p:spPr bwMode="auto">
            <a:xfrm>
              <a:off x="781049" y="1472240"/>
              <a:ext cx="1408132" cy="311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4291" tIns="32146" rIns="64291" bIns="32146">
              <a:spAutoFit/>
            </a:bodyPr>
            <a:lstStyle>
              <a:lvl1pPr defTabSz="642938">
                <a:tabLst>
                  <a:tab pos="749300" algn="l"/>
                </a:tabLst>
                <a:defRPr sz="2400">
                  <a:solidFill>
                    <a:schemeClr val="tx1"/>
                  </a:solidFill>
                  <a:latin typeface="Arial" charset="0"/>
                  <a:ea typeface="ＭＳ Ｐゴシック" charset="0"/>
                  <a:cs typeface="ＭＳ Ｐゴシック" charset="0"/>
                </a:defRPr>
              </a:lvl1pPr>
              <a:lvl2pPr marL="320675" defTabSz="642938">
                <a:tabLst>
                  <a:tab pos="749300" algn="l"/>
                </a:tabLst>
                <a:defRPr sz="2400">
                  <a:solidFill>
                    <a:schemeClr val="tx1"/>
                  </a:solidFill>
                  <a:latin typeface="Arial" charset="0"/>
                  <a:ea typeface="ＭＳ Ｐゴシック" charset="0"/>
                </a:defRPr>
              </a:lvl2pPr>
              <a:lvl3pPr marL="642938" defTabSz="642938">
                <a:tabLst>
                  <a:tab pos="749300" algn="l"/>
                </a:tabLst>
                <a:defRPr sz="2400">
                  <a:solidFill>
                    <a:schemeClr val="tx1"/>
                  </a:solidFill>
                  <a:latin typeface="Arial" charset="0"/>
                  <a:ea typeface="ＭＳ Ｐゴシック" charset="0"/>
                </a:defRPr>
              </a:lvl3pPr>
              <a:lvl4pPr marL="963613" defTabSz="642938">
                <a:tabLst>
                  <a:tab pos="749300" algn="l"/>
                </a:tabLst>
                <a:defRPr sz="2400">
                  <a:solidFill>
                    <a:schemeClr val="tx1"/>
                  </a:solidFill>
                  <a:latin typeface="Arial" charset="0"/>
                  <a:ea typeface="ＭＳ Ｐゴシック" charset="0"/>
                </a:defRPr>
              </a:lvl4pPr>
              <a:lvl5pPr marL="1285875" defTabSz="642938">
                <a:tabLst>
                  <a:tab pos="749300" algn="l"/>
                </a:tabLst>
                <a:defRPr sz="2400">
                  <a:solidFill>
                    <a:schemeClr val="tx1"/>
                  </a:solidFill>
                  <a:latin typeface="Arial" charset="0"/>
                  <a:ea typeface="ＭＳ Ｐゴシック" charset="0"/>
                </a:defRPr>
              </a:lvl5pPr>
              <a:lvl6pPr marL="17430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6pPr>
              <a:lvl7pPr marL="22002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7pPr>
              <a:lvl8pPr marL="26574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8pPr>
              <a:lvl9pPr marL="31146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9pPr>
            </a:lstStyle>
            <a:p>
              <a:pPr>
                <a:defRPr/>
              </a:pPr>
              <a:r>
                <a:rPr lang="en-US" sz="1600" dirty="0">
                  <a:solidFill>
                    <a:schemeClr val="bg1"/>
                  </a:solidFill>
                  <a:latin typeface="Gill Sans" charset="0"/>
                </a:rPr>
                <a:t>Unemployment</a:t>
              </a:r>
            </a:p>
          </p:txBody>
        </p:sp>
        <p:pic>
          <p:nvPicPr>
            <p:cNvPr id="350213" name="Picture 4" descr="npo000005"/>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76200" y="1802440"/>
              <a:ext cx="2901950" cy="3228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50214" name="Picture 9" descr="npo000009"/>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3086100" y="1802440"/>
              <a:ext cx="2933700" cy="32210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50215" name="Text Box 7"/>
            <p:cNvSpPr txBox="1">
              <a:spLocks noChangeArrowheads="1"/>
            </p:cNvSpPr>
            <p:nvPr/>
          </p:nvSpPr>
          <p:spPr bwMode="auto">
            <a:xfrm>
              <a:off x="4237038" y="1491289"/>
              <a:ext cx="771039" cy="311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4291" tIns="32146" rIns="64291" bIns="32146">
              <a:spAutoFit/>
            </a:bodyPr>
            <a:lstStyle>
              <a:lvl1pPr defTabSz="642938">
                <a:tabLst>
                  <a:tab pos="749300" algn="l"/>
                </a:tabLst>
                <a:defRPr sz="2400">
                  <a:solidFill>
                    <a:schemeClr val="tx1"/>
                  </a:solidFill>
                  <a:latin typeface="Arial" charset="0"/>
                  <a:ea typeface="ＭＳ Ｐゴシック" charset="0"/>
                  <a:cs typeface="ＭＳ Ｐゴシック" charset="0"/>
                </a:defRPr>
              </a:lvl1pPr>
              <a:lvl2pPr marL="320675" defTabSz="642938">
                <a:tabLst>
                  <a:tab pos="749300" algn="l"/>
                </a:tabLst>
                <a:defRPr sz="2400">
                  <a:solidFill>
                    <a:schemeClr val="tx1"/>
                  </a:solidFill>
                  <a:latin typeface="Arial" charset="0"/>
                  <a:ea typeface="ＭＳ Ｐゴシック" charset="0"/>
                </a:defRPr>
              </a:lvl2pPr>
              <a:lvl3pPr marL="642938" defTabSz="642938">
                <a:tabLst>
                  <a:tab pos="749300" algn="l"/>
                </a:tabLst>
                <a:defRPr sz="2400">
                  <a:solidFill>
                    <a:schemeClr val="tx1"/>
                  </a:solidFill>
                  <a:latin typeface="Arial" charset="0"/>
                  <a:ea typeface="ＭＳ Ｐゴシック" charset="0"/>
                </a:defRPr>
              </a:lvl3pPr>
              <a:lvl4pPr marL="963613" defTabSz="642938">
                <a:tabLst>
                  <a:tab pos="749300" algn="l"/>
                </a:tabLst>
                <a:defRPr sz="2400">
                  <a:solidFill>
                    <a:schemeClr val="tx1"/>
                  </a:solidFill>
                  <a:latin typeface="Arial" charset="0"/>
                  <a:ea typeface="ＭＳ Ｐゴシック" charset="0"/>
                </a:defRPr>
              </a:lvl4pPr>
              <a:lvl5pPr marL="1285875" defTabSz="642938">
                <a:tabLst>
                  <a:tab pos="749300" algn="l"/>
                </a:tabLst>
                <a:defRPr sz="2400">
                  <a:solidFill>
                    <a:schemeClr val="tx1"/>
                  </a:solidFill>
                  <a:latin typeface="Arial" charset="0"/>
                  <a:ea typeface="ＭＳ Ｐゴシック" charset="0"/>
                </a:defRPr>
              </a:lvl5pPr>
              <a:lvl6pPr marL="17430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6pPr>
              <a:lvl7pPr marL="22002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7pPr>
              <a:lvl8pPr marL="26574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8pPr>
              <a:lvl9pPr marL="31146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9pPr>
            </a:lstStyle>
            <a:p>
              <a:pPr>
                <a:defRPr/>
              </a:pPr>
              <a:r>
                <a:rPr lang="en-US" sz="1600" dirty="0">
                  <a:solidFill>
                    <a:schemeClr val="bg1"/>
                  </a:solidFill>
                  <a:latin typeface="Gill Sans" charset="0"/>
                </a:rPr>
                <a:t>Poverty</a:t>
              </a:r>
            </a:p>
          </p:txBody>
        </p:sp>
        <p:pic>
          <p:nvPicPr>
            <p:cNvPr id="350216" name="Picture 12" descr="npo00000b"/>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6116638" y="1802440"/>
              <a:ext cx="2913062" cy="3213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50217" name="Text Box 9"/>
            <p:cNvSpPr txBox="1">
              <a:spLocks noChangeArrowheads="1"/>
            </p:cNvSpPr>
            <p:nvPr/>
          </p:nvSpPr>
          <p:spPr bwMode="auto">
            <a:xfrm>
              <a:off x="7131051" y="1491289"/>
              <a:ext cx="946167" cy="311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4291" tIns="32146" rIns="64291" bIns="32146">
              <a:spAutoFit/>
            </a:bodyPr>
            <a:lstStyle>
              <a:lvl1pPr defTabSz="642938">
                <a:tabLst>
                  <a:tab pos="749300" algn="l"/>
                </a:tabLst>
                <a:defRPr sz="2400">
                  <a:solidFill>
                    <a:schemeClr val="tx1"/>
                  </a:solidFill>
                  <a:latin typeface="Arial" charset="0"/>
                  <a:ea typeface="ＭＳ Ｐゴシック" charset="0"/>
                  <a:cs typeface="ＭＳ Ｐゴシック" charset="0"/>
                </a:defRPr>
              </a:lvl1pPr>
              <a:lvl2pPr marL="320675" defTabSz="642938">
                <a:tabLst>
                  <a:tab pos="749300" algn="l"/>
                </a:tabLst>
                <a:defRPr sz="2400">
                  <a:solidFill>
                    <a:schemeClr val="tx1"/>
                  </a:solidFill>
                  <a:latin typeface="Arial" charset="0"/>
                  <a:ea typeface="ＭＳ Ｐゴシック" charset="0"/>
                </a:defRPr>
              </a:lvl2pPr>
              <a:lvl3pPr marL="642938" defTabSz="642938">
                <a:tabLst>
                  <a:tab pos="749300" algn="l"/>
                </a:tabLst>
                <a:defRPr sz="2400">
                  <a:solidFill>
                    <a:schemeClr val="tx1"/>
                  </a:solidFill>
                  <a:latin typeface="Arial" charset="0"/>
                  <a:ea typeface="ＭＳ Ｐゴシック" charset="0"/>
                </a:defRPr>
              </a:lvl3pPr>
              <a:lvl4pPr marL="963613" defTabSz="642938">
                <a:tabLst>
                  <a:tab pos="749300" algn="l"/>
                </a:tabLst>
                <a:defRPr sz="2400">
                  <a:solidFill>
                    <a:schemeClr val="tx1"/>
                  </a:solidFill>
                  <a:latin typeface="Arial" charset="0"/>
                  <a:ea typeface="ＭＳ Ｐゴシック" charset="0"/>
                </a:defRPr>
              </a:lvl4pPr>
              <a:lvl5pPr marL="1285875" defTabSz="642938">
                <a:tabLst>
                  <a:tab pos="749300" algn="l"/>
                </a:tabLst>
                <a:defRPr sz="2400">
                  <a:solidFill>
                    <a:schemeClr val="tx1"/>
                  </a:solidFill>
                  <a:latin typeface="Arial" charset="0"/>
                  <a:ea typeface="ＭＳ Ｐゴシック" charset="0"/>
                </a:defRPr>
              </a:lvl5pPr>
              <a:lvl6pPr marL="17430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6pPr>
              <a:lvl7pPr marL="22002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7pPr>
              <a:lvl8pPr marL="26574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8pPr>
              <a:lvl9pPr marL="3114675" defTabSz="642938" eaLnBrk="0" fontAlgn="base" hangingPunct="0">
                <a:spcBef>
                  <a:spcPct val="0"/>
                </a:spcBef>
                <a:spcAft>
                  <a:spcPct val="0"/>
                </a:spcAft>
                <a:tabLst>
                  <a:tab pos="749300" algn="l"/>
                </a:tabLst>
                <a:defRPr sz="2400">
                  <a:solidFill>
                    <a:schemeClr val="tx1"/>
                  </a:solidFill>
                  <a:latin typeface="Arial" charset="0"/>
                  <a:ea typeface="ＭＳ Ｐゴシック" charset="0"/>
                </a:defRPr>
              </a:lvl9pPr>
            </a:lstStyle>
            <a:p>
              <a:pPr>
                <a:defRPr/>
              </a:pPr>
              <a:r>
                <a:rPr lang="en-US" sz="1600" dirty="0">
                  <a:solidFill>
                    <a:schemeClr val="bg1"/>
                  </a:solidFill>
                  <a:latin typeface="Gill Sans" charset="0"/>
                </a:rPr>
                <a:t>Education</a:t>
              </a:r>
            </a:p>
          </p:txBody>
        </p:sp>
      </p:grpSp>
      <p:sp>
        <p:nvSpPr>
          <p:cNvPr id="43015" name="Rectangle 6"/>
          <p:cNvSpPr>
            <a:spLocks noChangeArrowheads="1"/>
          </p:cNvSpPr>
          <p:nvPr/>
        </p:nvSpPr>
        <p:spPr bwMode="auto">
          <a:xfrm>
            <a:off x="3225140" y="5127279"/>
            <a:ext cx="570362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class</a:t>
            </a:r>
          </a:p>
        </p:txBody>
      </p:sp>
    </p:spTree>
    <p:extLst>
      <p:ext uri="{BB962C8B-B14F-4D97-AF65-F5344CB8AC3E}">
        <p14:creationId xmlns:p14="http://schemas.microsoft.com/office/powerpoint/2010/main" val="29446270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7" descr="Housing Strategy End Poverty Concentration"/>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1524008" y="2209800"/>
            <a:ext cx="35655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5"/>
          <p:cNvSpPr>
            <a:spLocks noChangeArrowheads="1"/>
          </p:cNvSpPr>
          <p:nvPr/>
        </p:nvSpPr>
        <p:spPr bwMode="auto">
          <a:xfrm>
            <a:off x="1524000" y="1066800"/>
            <a:ext cx="54102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6000" b="1" dirty="0">
                <a:solidFill>
                  <a:srgbClr val="D5FC79"/>
                </a:solidFill>
                <a:latin typeface="Arial" panose="020B0604020202020204" pitchFamily="34" charset="0"/>
                <a:cs typeface="Arial" panose="020B0604020202020204" pitchFamily="34" charset="0"/>
              </a:rPr>
              <a:t>isolation</a:t>
            </a:r>
          </a:p>
        </p:txBody>
      </p:sp>
      <p:pic>
        <p:nvPicPr>
          <p:cNvPr id="32771" name="Picture 2"/>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7370770" y="2209800"/>
            <a:ext cx="3297236"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4" descr="6a00d8341dc73753ef00e54f7851d18834-800wi"/>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5311783" y="2209800"/>
            <a:ext cx="18510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402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172200" y="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 name="Picture 3"/>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24000" y="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9" name="Picture 2"/>
          <p:cNvPicPr>
            <a:picLocks noChangeAspect="1" noChangeArrowheads="1"/>
          </p:cNvPicPr>
          <p:nvPr/>
        </p:nvPicPr>
        <p:blipFill rotWithShape="1">
          <a:blip r:embed="rId7" cstate="print">
            <a:graysc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bwMode="auto">
          <a:xfrm>
            <a:off x="1524006" y="4488102"/>
            <a:ext cx="9218613" cy="2369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Rectangle 8"/>
          <p:cNvSpPr>
            <a:spLocks noChangeArrowheads="1"/>
          </p:cNvSpPr>
          <p:nvPr/>
        </p:nvSpPr>
        <p:spPr bwMode="auto">
          <a:xfrm>
            <a:off x="3108258" y="3312268"/>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separation</a:t>
            </a:r>
          </a:p>
        </p:txBody>
      </p:sp>
    </p:spTree>
    <p:extLst>
      <p:ext uri="{BB962C8B-B14F-4D97-AF65-F5344CB8AC3E}">
        <p14:creationId xmlns:p14="http://schemas.microsoft.com/office/powerpoint/2010/main" val="355692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les_gentrification_com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699" y="606089"/>
            <a:ext cx="6350000" cy="5410200"/>
          </a:xfrm>
          <a:prstGeom prst="rect">
            <a:avLst/>
          </a:prstGeom>
        </p:spPr>
      </p:pic>
      <p:sp>
        <p:nvSpPr>
          <p:cNvPr id="3" name="Rectangle 8">
            <a:extLst>
              <a:ext uri="{FF2B5EF4-FFF2-40B4-BE49-F238E27FC236}">
                <a16:creationId xmlns:a16="http://schemas.microsoft.com/office/drawing/2014/main" id="{EB7794D6-C3D3-6D8D-1B69-1307C06F7C42}"/>
              </a:ext>
            </a:extLst>
          </p:cNvPr>
          <p:cNvSpPr>
            <a:spLocks noChangeArrowheads="1"/>
          </p:cNvSpPr>
          <p:nvPr/>
        </p:nvSpPr>
        <p:spPr bwMode="auto">
          <a:xfrm>
            <a:off x="-213676" y="2652511"/>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gentrification</a:t>
            </a:r>
          </a:p>
        </p:txBody>
      </p:sp>
    </p:spTree>
    <p:extLst>
      <p:ext uri="{BB962C8B-B14F-4D97-AF65-F5344CB8AC3E}">
        <p14:creationId xmlns:p14="http://schemas.microsoft.com/office/powerpoint/2010/main" val="2626009615"/>
      </p:ext>
    </p:extLst>
  </p:cSld>
  <p:clrMapOvr>
    <a:masterClrMapping/>
  </p:clrMapOvr>
  <mc:AlternateContent xmlns:mc="http://schemas.openxmlformats.org/markup-compatibility/2006" xmlns:p14="http://schemas.microsoft.com/office/powerpoint/2010/main">
    <mc:Choice Requires="p14">
      <p:transition spd="slow" p14:dur="2000" advTm="16242"/>
    </mc:Choice>
    <mc:Fallback xmlns="">
      <p:transition xmlns:p14="http://schemas.microsoft.com/office/powerpoint/2010/main" spd="slow" advTm="1624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08897-D35C-4982-33EA-A4EB873269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20814"/>
          <a:stretch/>
        </p:blipFill>
        <p:spPr>
          <a:xfrm>
            <a:off x="5639977" y="433314"/>
            <a:ext cx="5547813" cy="2817760"/>
          </a:xfrm>
          <a:prstGeom prst="rect">
            <a:avLst/>
          </a:prstGeom>
        </p:spPr>
      </p:pic>
      <p:pic>
        <p:nvPicPr>
          <p:cNvPr id="4" name="Picture 3">
            <a:extLst>
              <a:ext uri="{FF2B5EF4-FFF2-40B4-BE49-F238E27FC236}">
                <a16:creationId xmlns:a16="http://schemas.microsoft.com/office/drawing/2014/main" id="{9C9DFF82-D1DC-9BCC-5946-24D32856D366}"/>
              </a:ext>
            </a:extLst>
          </p:cNvPr>
          <p:cNvPicPr>
            <a:picLocks noChangeAspect="1"/>
          </p:cNvPicPr>
          <p:nvPr/>
        </p:nvPicPr>
        <p:blipFill>
          <a:blip r:embed="rId5"/>
          <a:srcRect l="981"/>
          <a:stretch/>
        </p:blipFill>
        <p:spPr>
          <a:xfrm>
            <a:off x="1107734" y="3340225"/>
            <a:ext cx="4395901" cy="3107611"/>
          </a:xfrm>
          <a:prstGeom prst="rect">
            <a:avLst/>
          </a:prstGeom>
        </p:spPr>
      </p:pic>
      <p:pic>
        <p:nvPicPr>
          <p:cNvPr id="5" name="Picture 4">
            <a:extLst>
              <a:ext uri="{FF2B5EF4-FFF2-40B4-BE49-F238E27FC236}">
                <a16:creationId xmlns:a16="http://schemas.microsoft.com/office/drawing/2014/main" id="{098E4DE2-75C8-3649-0AEE-81247E7AD2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5639978" y="3340226"/>
            <a:ext cx="5547814" cy="3107610"/>
          </a:xfrm>
          <a:prstGeom prst="rect">
            <a:avLst/>
          </a:prstGeom>
        </p:spPr>
      </p:pic>
      <p:pic>
        <p:nvPicPr>
          <p:cNvPr id="6" name="Picture 5">
            <a:extLst>
              <a:ext uri="{FF2B5EF4-FFF2-40B4-BE49-F238E27FC236}">
                <a16:creationId xmlns:a16="http://schemas.microsoft.com/office/drawing/2014/main" id="{78ED0B88-4C09-3345-0CF6-959DB3F693B1}"/>
              </a:ext>
            </a:extLst>
          </p:cNvPr>
          <p:cNvPicPr>
            <a:picLocks noChangeAspect="1"/>
          </p:cNvPicPr>
          <p:nvPr/>
        </p:nvPicPr>
        <p:blipFill>
          <a:blip r:embed="rId8"/>
          <a:srcRect l="-991" t="6316" r="991" b="-725"/>
          <a:stretch/>
        </p:blipFill>
        <p:spPr>
          <a:xfrm>
            <a:off x="1107735" y="433314"/>
            <a:ext cx="4395902" cy="2817759"/>
          </a:xfrm>
          <a:prstGeom prst="rect">
            <a:avLst/>
          </a:prstGeom>
        </p:spPr>
      </p:pic>
      <p:sp>
        <p:nvSpPr>
          <p:cNvPr id="2" name="Rectangle 8">
            <a:extLst>
              <a:ext uri="{FF2B5EF4-FFF2-40B4-BE49-F238E27FC236}">
                <a16:creationId xmlns:a16="http://schemas.microsoft.com/office/drawing/2014/main" id="{8BD1C869-B00B-1887-8B52-12AD8D05CC48}"/>
              </a:ext>
            </a:extLst>
          </p:cNvPr>
          <p:cNvSpPr>
            <a:spLocks noChangeArrowheads="1"/>
          </p:cNvSpPr>
          <p:nvPr/>
        </p:nvSpPr>
        <p:spPr bwMode="auto">
          <a:xfrm>
            <a:off x="6588138" y="1842193"/>
            <a:ext cx="6087742"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en-US" sz="6000" b="1" dirty="0">
                <a:solidFill>
                  <a:srgbClr val="D5FC79"/>
                </a:solidFill>
                <a:latin typeface="Arial" panose="020B0604020202020204" pitchFamily="34" charset="0"/>
                <a:cs typeface="Arial" panose="020B0604020202020204" pitchFamily="34" charset="0"/>
              </a:rPr>
              <a:t>climate</a:t>
            </a:r>
          </a:p>
        </p:txBody>
      </p:sp>
    </p:spTree>
    <p:extLst>
      <p:ext uri="{BB962C8B-B14F-4D97-AF65-F5344CB8AC3E}">
        <p14:creationId xmlns:p14="http://schemas.microsoft.com/office/powerpoint/2010/main" val="2760192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50169" y="2921168"/>
            <a:ext cx="994183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w="19050">
                  <a:solidFill>
                    <a:schemeClr val="bg1"/>
                  </a:solidFill>
                </a:ln>
                <a:noFill/>
                <a:latin typeface="Arial" panose="020B0604020202020204" pitchFamily="34" charset="0"/>
                <a:ea typeface="November Std Reg" pitchFamily="2" charset="77"/>
                <a:cs typeface="Arial" panose="020B0604020202020204" pitchFamily="34" charset="0"/>
              </a:rPr>
              <a:t>what is </a:t>
            </a:r>
            <a:r>
              <a:rPr lang="en-US" sz="7200" b="1" dirty="0">
                <a:solidFill>
                  <a:schemeClr val="accent6">
                    <a:lumMod val="40000"/>
                    <a:lumOff val="60000"/>
                  </a:schemeClr>
                </a:solidFill>
                <a:latin typeface="Arial" panose="020B0604020202020204" pitchFamily="34" charset="0"/>
                <a:ea typeface="November Std Reg" pitchFamily="2" charset="77"/>
                <a:cs typeface="Arial" panose="020B0604020202020204" pitchFamily="34" charset="0"/>
              </a:rPr>
              <a:t>justice?</a:t>
            </a:r>
          </a:p>
        </p:txBody>
      </p:sp>
    </p:spTree>
    <p:extLst>
      <p:ext uri="{BB962C8B-B14F-4D97-AF65-F5344CB8AC3E}">
        <p14:creationId xmlns:p14="http://schemas.microsoft.com/office/powerpoint/2010/main" val="368805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54B522C-6F50-9E4D-98A9-8D273D5AA803}"/>
              </a:ext>
            </a:extLst>
          </p:cNvPr>
          <p:cNvPicPr>
            <a:picLocks noChangeAspect="1"/>
          </p:cNvPicPr>
          <p:nvPr/>
        </p:nvPicPr>
        <p:blipFill>
          <a:blip r:embed="rId2"/>
          <a:stretch>
            <a:fillRect/>
          </a:stretch>
        </p:blipFill>
        <p:spPr>
          <a:xfrm>
            <a:off x="-1" y="-1"/>
            <a:ext cx="9337431" cy="6843073"/>
          </a:xfrm>
          <a:prstGeom prst="rect">
            <a:avLst/>
          </a:prstGeom>
        </p:spPr>
      </p:pic>
    </p:spTree>
    <p:extLst>
      <p:ext uri="{BB962C8B-B14F-4D97-AF65-F5344CB8AC3E}">
        <p14:creationId xmlns:p14="http://schemas.microsoft.com/office/powerpoint/2010/main" val="53039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2EF153-F132-514C-8FDA-0DB2833C0017}"/>
              </a:ext>
            </a:extLst>
          </p:cNvPr>
          <p:cNvGrpSpPr/>
          <p:nvPr/>
        </p:nvGrpSpPr>
        <p:grpSpPr>
          <a:xfrm>
            <a:off x="-571500" y="1526450"/>
            <a:ext cx="7518400" cy="3426550"/>
            <a:chOff x="4724400" y="1843950"/>
            <a:chExt cx="7518400" cy="3426550"/>
          </a:xfrm>
        </p:grpSpPr>
        <p:sp>
          <p:nvSpPr>
            <p:cNvPr id="3" name="TextBox 3"/>
            <p:cNvSpPr txBox="1">
              <a:spLocks noChangeArrowheads="1"/>
            </p:cNvSpPr>
            <p:nvPr/>
          </p:nvSpPr>
          <p:spPr bwMode="auto">
            <a:xfrm>
              <a:off x="4724400" y="1843950"/>
              <a:ext cx="7467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0" dirty="0">
                  <a:solidFill>
                    <a:schemeClr val="bg1"/>
                  </a:solidFill>
                  <a:latin typeface="November Std Reg" pitchFamily="2" charset="77"/>
                  <a:ea typeface="November Std Reg" pitchFamily="2" charset="77"/>
                  <a:cs typeface="Helvetica"/>
                </a:rPr>
                <a:t>what’s in a </a:t>
              </a:r>
              <a:endParaRPr lang="en-US" sz="12000" dirty="0">
                <a:solidFill>
                  <a:srgbClr val="00B0F0"/>
                </a:solidFill>
                <a:latin typeface="November Std Reg" pitchFamily="2" charset="77"/>
                <a:ea typeface="November Std Reg" pitchFamily="2" charset="77"/>
                <a:cs typeface="Helvetica"/>
              </a:endParaRPr>
            </a:p>
          </p:txBody>
        </p:sp>
        <p:sp>
          <p:nvSpPr>
            <p:cNvPr id="4" name="TextBox 3">
              <a:extLst>
                <a:ext uri="{FF2B5EF4-FFF2-40B4-BE49-F238E27FC236}">
                  <a16:creationId xmlns:a16="http://schemas.microsoft.com/office/drawing/2014/main" id="{667CE36B-CEE8-C047-B509-282B063C9EE7}"/>
                </a:ext>
              </a:extLst>
            </p:cNvPr>
            <p:cNvSpPr txBox="1">
              <a:spLocks noChangeArrowheads="1"/>
            </p:cNvSpPr>
            <p:nvPr/>
          </p:nvSpPr>
          <p:spPr bwMode="auto">
            <a:xfrm>
              <a:off x="4775200" y="2100401"/>
              <a:ext cx="74676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0" dirty="0">
                  <a:solidFill>
                    <a:schemeClr val="accent6">
                      <a:lumMod val="75000"/>
                    </a:schemeClr>
                  </a:solidFill>
                  <a:latin typeface="November Std Reg" pitchFamily="2" charset="77"/>
                  <a:ea typeface="November Std Reg" pitchFamily="2" charset="77"/>
                  <a:cs typeface="Helvetica"/>
                </a:rPr>
                <a:t>name</a:t>
              </a:r>
            </a:p>
          </p:txBody>
        </p:sp>
      </p:grpSp>
      <p:sp>
        <p:nvSpPr>
          <p:cNvPr id="5" name="TextBox 3">
            <a:extLst>
              <a:ext uri="{FF2B5EF4-FFF2-40B4-BE49-F238E27FC236}">
                <a16:creationId xmlns:a16="http://schemas.microsoft.com/office/drawing/2014/main" id="{D97FFDE6-D865-784B-8BBA-62B99FB2B2E1}"/>
              </a:ext>
            </a:extLst>
          </p:cNvPr>
          <p:cNvSpPr txBox="1">
            <a:spLocks noChangeArrowheads="1"/>
          </p:cNvSpPr>
          <p:nvPr/>
        </p:nvSpPr>
        <p:spPr bwMode="auto">
          <a:xfrm>
            <a:off x="6784069" y="3747293"/>
            <a:ext cx="350293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dirty="0">
                <a:solidFill>
                  <a:schemeClr val="bg1"/>
                </a:solidFill>
                <a:latin typeface="November Std Reg" pitchFamily="2" charset="77"/>
                <a:ea typeface="November Std Reg" pitchFamily="2" charset="77"/>
                <a:cs typeface="Helvetica"/>
              </a:rPr>
              <a:t>…your origin story</a:t>
            </a:r>
            <a:endParaRPr lang="en-US" sz="2800" i="1" dirty="0">
              <a:solidFill>
                <a:srgbClr val="00B0F0"/>
              </a:solidFill>
              <a:latin typeface="November Std Reg" pitchFamily="2" charset="77"/>
              <a:ea typeface="November Std Reg" pitchFamily="2" charset="77"/>
              <a:cs typeface="Helvetica"/>
            </a:endParaRPr>
          </a:p>
        </p:txBody>
      </p:sp>
    </p:spTree>
    <p:extLst>
      <p:ext uri="{BB962C8B-B14F-4D97-AF65-F5344CB8AC3E}">
        <p14:creationId xmlns:p14="http://schemas.microsoft.com/office/powerpoint/2010/main" val="308947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7697128"/>
            <a:ext cx="4572000" cy="5632311"/>
          </a:xfrm>
          <a:prstGeom prst="rect">
            <a:avLst/>
          </a:prstGeom>
        </p:spPr>
        <p:txBody>
          <a:bodyPr>
            <a:spAutoFit/>
          </a:bodyPr>
          <a:lstStyle/>
          <a:p>
            <a:r>
              <a:rPr lang="en-US" sz="1200" b="1" dirty="0"/>
              <a:t>Distributive justice</a:t>
            </a:r>
          </a:p>
          <a:p>
            <a:r>
              <a:rPr lang="en-US" sz="1200" dirty="0"/>
              <a:t>Distributive justice, also known as </a:t>
            </a:r>
            <a:r>
              <a:rPr lang="en-US" sz="1200" i="1" dirty="0"/>
              <a:t>economic justice</a:t>
            </a:r>
            <a:r>
              <a:rPr lang="en-US" sz="1200" dirty="0"/>
              <a:t>, is about </a:t>
            </a:r>
            <a:r>
              <a:rPr lang="en-US" sz="1200" i="1" dirty="0">
                <a:hlinkClick r:id="rId3"/>
              </a:rPr>
              <a:t>fairness </a:t>
            </a:r>
            <a:r>
              <a:rPr lang="en-US" sz="1200" dirty="0">
                <a:hlinkClick r:id="rId3"/>
              </a:rPr>
              <a:t>in what people receive, from goods to attention. Its roots are in social order and it is at the roots of Communism, where equality is a fundamental principle.</a:t>
            </a:r>
          </a:p>
          <a:p>
            <a:r>
              <a:rPr lang="en-US" sz="1200" dirty="0"/>
              <a:t>If people do not thing that they are getting their fair share of something, they will seek first to gain what they believe they deserve. They may well also seek other forms of justice.</a:t>
            </a:r>
          </a:p>
          <a:p>
            <a:r>
              <a:rPr lang="en-US" sz="1200" b="1" dirty="0"/>
              <a:t>Procedural justice</a:t>
            </a:r>
          </a:p>
          <a:p>
            <a:r>
              <a:rPr lang="en-US" sz="1200" dirty="0"/>
              <a:t>The principle of </a:t>
            </a:r>
            <a:r>
              <a:rPr lang="en-US" sz="1200" i="1" dirty="0">
                <a:hlinkClick r:id="rId3"/>
              </a:rPr>
              <a:t>fairness </a:t>
            </a:r>
            <a:r>
              <a:rPr lang="en-US" sz="1200" dirty="0">
                <a:hlinkClick r:id="rId3"/>
              </a:rPr>
              <a:t>is also found in the idea of </a:t>
            </a:r>
            <a:r>
              <a:rPr lang="en-US" sz="1200" i="1" dirty="0">
                <a:hlinkClick r:id="rId3"/>
              </a:rPr>
              <a:t>fair play </a:t>
            </a:r>
            <a:r>
              <a:rPr lang="en-US" sz="1200" dirty="0">
                <a:hlinkClick r:id="rId3"/>
              </a:rPr>
              <a:t>(as opposed to the </a:t>
            </a:r>
            <a:r>
              <a:rPr lang="en-US" sz="1200" i="1" dirty="0">
                <a:hlinkClick r:id="rId3"/>
              </a:rPr>
              <a:t>fair share </a:t>
            </a:r>
            <a:r>
              <a:rPr lang="en-US" sz="1200" dirty="0">
                <a:hlinkClick r:id="rId3"/>
              </a:rPr>
              <a:t>of distributive justice).</a:t>
            </a:r>
          </a:p>
          <a:p>
            <a:r>
              <a:rPr lang="en-US" sz="1200" dirty="0"/>
              <a:t>If people believe that a fair process was used in deciding what it to be distributed, then they may well accept an imbalance in what they receive in comparison to others. If they see both procedural and distributive injustice, they will likely seek restorative and/or retributive justice.</a:t>
            </a:r>
          </a:p>
          <a:p>
            <a:r>
              <a:rPr lang="en-US" sz="1200" b="1" dirty="0"/>
              <a:t>Restorative justice</a:t>
            </a:r>
          </a:p>
          <a:p>
            <a:r>
              <a:rPr lang="en-US" sz="1200" dirty="0"/>
              <a:t>The first thing that the betrayed person may seek from the betrayer is some form of restitution, putting things back as they should be.</a:t>
            </a:r>
          </a:p>
          <a:p>
            <a:r>
              <a:rPr lang="en-US" sz="1200" dirty="0"/>
              <a:t>The simplest form of restitution is a straightforward apology. Restoration means putting things back as they were, so it may include some act of contrition to demonstrate one is truly sorry. This may include action and even extra payment to the offended party.</a:t>
            </a:r>
          </a:p>
          <a:p>
            <a:r>
              <a:rPr lang="en-US" sz="1200" dirty="0"/>
              <a:t>Restorative justice is also known as </a:t>
            </a:r>
            <a:r>
              <a:rPr lang="en-US" sz="1200" i="1" dirty="0"/>
              <a:t>corrective justice</a:t>
            </a:r>
            <a:r>
              <a:rPr lang="en-US" sz="1200" dirty="0"/>
              <a:t>.</a:t>
            </a:r>
          </a:p>
          <a:p>
            <a:r>
              <a:rPr lang="en-US" sz="1200" b="1" dirty="0"/>
              <a:t>Retributive justice</a:t>
            </a:r>
          </a:p>
          <a:p>
            <a:r>
              <a:rPr lang="en-US" sz="1200" dirty="0"/>
              <a:t>Restoration may well not be enough for the betrayed person and they may seek revenge of some sort, whereby they can feel the satisfaction of seeing the other person suffer in the way that they have suffered.</a:t>
            </a:r>
          </a:p>
          <a:p>
            <a:r>
              <a:rPr lang="en-US" sz="1200" dirty="0"/>
              <a:t>Revenge can be many times more severe than reparation as the hurt party seeks to make the other person suffer in return.	</a:t>
            </a:r>
          </a:p>
        </p:txBody>
      </p:sp>
      <p:grpSp>
        <p:nvGrpSpPr>
          <p:cNvPr id="16" name="Group 15">
            <a:extLst>
              <a:ext uri="{FF2B5EF4-FFF2-40B4-BE49-F238E27FC236}">
                <a16:creationId xmlns:a16="http://schemas.microsoft.com/office/drawing/2014/main" id="{4C0AEF89-1771-E94D-AB9E-287CF85FF3D3}"/>
              </a:ext>
            </a:extLst>
          </p:cNvPr>
          <p:cNvGrpSpPr/>
          <p:nvPr/>
        </p:nvGrpSpPr>
        <p:grpSpPr>
          <a:xfrm>
            <a:off x="8382000" y="3656351"/>
            <a:ext cx="3468426" cy="2700856"/>
            <a:chOff x="6670342" y="3399693"/>
            <a:chExt cx="3468426" cy="2700856"/>
          </a:xfrm>
        </p:grpSpPr>
        <p:grpSp>
          <p:nvGrpSpPr>
            <p:cNvPr id="14" name="Group 13">
              <a:extLst>
                <a:ext uri="{FF2B5EF4-FFF2-40B4-BE49-F238E27FC236}">
                  <a16:creationId xmlns:a16="http://schemas.microsoft.com/office/drawing/2014/main" id="{CE1F20E0-37A0-FB4C-AF01-0114D5649E82}"/>
                </a:ext>
              </a:extLst>
            </p:cNvPr>
            <p:cNvGrpSpPr/>
            <p:nvPr/>
          </p:nvGrpSpPr>
          <p:grpSpPr>
            <a:xfrm>
              <a:off x="6721142" y="3495229"/>
              <a:ext cx="3417626" cy="2254859"/>
              <a:chOff x="6721142" y="3495229"/>
              <a:chExt cx="3417626" cy="2254859"/>
            </a:xfrm>
          </p:grpSpPr>
          <p:sp>
            <p:nvSpPr>
              <p:cNvPr id="10" name="TextBox 9">
                <a:extLst>
                  <a:ext uri="{FF2B5EF4-FFF2-40B4-BE49-F238E27FC236}">
                    <a16:creationId xmlns:a16="http://schemas.microsoft.com/office/drawing/2014/main" id="{74FF2707-B8F6-0248-A39D-67E4F039961A}"/>
                  </a:ext>
                </a:extLst>
              </p:cNvPr>
              <p:cNvSpPr txBox="1"/>
              <p:nvPr/>
            </p:nvSpPr>
            <p:spPr>
              <a:xfrm>
                <a:off x="6721142" y="4149650"/>
                <a:ext cx="3090077" cy="1600438"/>
              </a:xfrm>
              <a:prstGeom prst="rect">
                <a:avLst/>
              </a:prstGeom>
              <a:noFill/>
            </p:spPr>
            <p:txBody>
              <a:bodyPr wrap="square" rtlCol="0">
                <a:spAutoFit/>
              </a:bodyPr>
              <a:lstStyle/>
              <a:p>
                <a:r>
                  <a:rPr lang="en-US" sz="1400" b="1" dirty="0">
                    <a:solidFill>
                      <a:srgbClr val="FFFFFF"/>
                    </a:solidFill>
                    <a:latin typeface="Arial" panose="020B0604020202020204" pitchFamily="34" charset="0"/>
                    <a:ea typeface="November Std Reg" pitchFamily="2" charset="77"/>
                    <a:cs typeface="Arial" panose="020B0604020202020204" pitchFamily="34" charset="0"/>
                  </a:rPr>
                  <a:t>The concept of </a:t>
                </a:r>
                <a:r>
                  <a:rPr lang="en-US" sz="1400" b="1" dirty="0">
                    <a:solidFill>
                      <a:srgbClr val="D5FC79"/>
                    </a:solidFill>
                    <a:latin typeface="Arial" panose="020B0604020202020204" pitchFamily="34" charset="0"/>
                    <a:ea typeface="November Std Reg" pitchFamily="2" charset="77"/>
                    <a:cs typeface="Arial" panose="020B0604020202020204" pitchFamily="34" charset="0"/>
                  </a:rPr>
                  <a:t>interactional justice is about the quality of interpersonal interactions in a specific situation or place </a:t>
                </a:r>
                <a:r>
                  <a:rPr lang="en-US" sz="1400" b="1" dirty="0">
                    <a:solidFill>
                      <a:schemeClr val="bg1"/>
                    </a:solidFill>
                    <a:latin typeface="Arial" panose="020B0604020202020204" pitchFamily="34" charset="0"/>
                    <a:ea typeface="November Std Reg" pitchFamily="2" charset="77"/>
                    <a:cs typeface="Arial" panose="020B0604020202020204" pitchFamily="34" charset="0"/>
                  </a:rPr>
                  <a:t>that </a:t>
                </a:r>
                <a:r>
                  <a:rPr lang="en-US" sz="1400" b="1" dirty="0">
                    <a:solidFill>
                      <a:srgbClr val="FFFFFF"/>
                    </a:solidFill>
                    <a:latin typeface="Arial" panose="020B0604020202020204" pitchFamily="34" charset="0"/>
                    <a:ea typeface="November Std Reg" pitchFamily="2" charset="77"/>
                    <a:cs typeface="Arial" panose="020B0604020202020204" pitchFamily="34" charset="0"/>
                  </a:rPr>
                  <a:t>include truthfulness, respect, propriety and justification.</a:t>
                </a:r>
              </a:p>
              <a:p>
                <a:endParaRPr lang="en-US" sz="1400" b="1" dirty="0">
                  <a:solidFill>
                    <a:srgbClr val="FFFFFF"/>
                  </a:solidFill>
                  <a:latin typeface="Arial" panose="020B0604020202020204" pitchFamily="34" charset="0"/>
                  <a:ea typeface="November Std Reg" pitchFamily="2" charset="77"/>
                  <a:cs typeface="Arial" panose="020B0604020202020204" pitchFamily="34" charset="0"/>
                </a:endParaRPr>
              </a:p>
            </p:txBody>
          </p:sp>
          <p:sp>
            <p:nvSpPr>
              <p:cNvPr id="11" name="TextBox 10">
                <a:extLst>
                  <a:ext uri="{FF2B5EF4-FFF2-40B4-BE49-F238E27FC236}">
                    <a16:creationId xmlns:a16="http://schemas.microsoft.com/office/drawing/2014/main" id="{AFEDFF48-91A7-884B-AC11-9509B651B5BB}"/>
                  </a:ext>
                </a:extLst>
              </p:cNvPr>
              <p:cNvSpPr txBox="1"/>
              <p:nvPr/>
            </p:nvSpPr>
            <p:spPr>
              <a:xfrm>
                <a:off x="6721142" y="3495229"/>
                <a:ext cx="3417626" cy="584775"/>
              </a:xfrm>
              <a:prstGeom prst="rect">
                <a:avLst/>
              </a:prstGeom>
              <a:noFill/>
            </p:spPr>
            <p:txBody>
              <a:bodyPr wrap="square" rtlCol="0">
                <a:spAutoFit/>
              </a:bodyPr>
              <a:lstStyle/>
              <a:p>
                <a:r>
                  <a:rPr lang="en-US" sz="3200" b="1" dirty="0">
                    <a:solidFill>
                      <a:srgbClr val="D5FC79"/>
                    </a:solidFill>
                    <a:latin typeface="November Std Bld" pitchFamily="2" charset="77"/>
                    <a:ea typeface="November Std Bld" pitchFamily="2" charset="77"/>
                    <a:cs typeface="Calibri"/>
                  </a:rPr>
                  <a:t>INTERACTIONAL</a:t>
                </a:r>
              </a:p>
            </p:txBody>
          </p:sp>
        </p:grpSp>
        <p:sp>
          <p:nvSpPr>
            <p:cNvPr id="15" name="Rectangle 14">
              <a:extLst>
                <a:ext uri="{FF2B5EF4-FFF2-40B4-BE49-F238E27FC236}">
                  <a16:creationId xmlns:a16="http://schemas.microsoft.com/office/drawing/2014/main" id="{71CF8202-EC47-EC44-8FAA-42575F09716B}"/>
                </a:ext>
              </a:extLst>
            </p:cNvPr>
            <p:cNvSpPr/>
            <p:nvPr/>
          </p:nvSpPr>
          <p:spPr>
            <a:xfrm>
              <a:off x="6670342" y="3399693"/>
              <a:ext cx="3265228" cy="27008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D84F152E-0FEF-5B43-9316-8E25B90D0924}"/>
              </a:ext>
            </a:extLst>
          </p:cNvPr>
          <p:cNvGrpSpPr/>
          <p:nvPr/>
        </p:nvGrpSpPr>
        <p:grpSpPr>
          <a:xfrm>
            <a:off x="8382000" y="728144"/>
            <a:ext cx="3265228" cy="2700856"/>
            <a:chOff x="6670342" y="880781"/>
            <a:chExt cx="3265228" cy="2700856"/>
          </a:xfrm>
        </p:grpSpPr>
        <p:grpSp>
          <p:nvGrpSpPr>
            <p:cNvPr id="13" name="Group 12">
              <a:extLst>
                <a:ext uri="{FF2B5EF4-FFF2-40B4-BE49-F238E27FC236}">
                  <a16:creationId xmlns:a16="http://schemas.microsoft.com/office/drawing/2014/main" id="{EBCAAF75-B361-B841-AAF5-4179BCA9E5DC}"/>
                </a:ext>
              </a:extLst>
            </p:cNvPr>
            <p:cNvGrpSpPr/>
            <p:nvPr/>
          </p:nvGrpSpPr>
          <p:grpSpPr>
            <a:xfrm>
              <a:off x="6699909" y="965538"/>
              <a:ext cx="3060510" cy="1790146"/>
              <a:chOff x="6670342" y="1371601"/>
              <a:chExt cx="3060510" cy="1790146"/>
            </a:xfrm>
          </p:grpSpPr>
          <p:sp>
            <p:nvSpPr>
              <p:cNvPr id="2" name="Rectangle 1">
                <a:extLst>
                  <a:ext uri="{FF2B5EF4-FFF2-40B4-BE49-F238E27FC236}">
                    <a16:creationId xmlns:a16="http://schemas.microsoft.com/office/drawing/2014/main" id="{541381F2-DF53-0C4E-8D70-FC9B9F2549DB}"/>
                  </a:ext>
                </a:extLst>
              </p:cNvPr>
              <p:cNvSpPr/>
              <p:nvPr/>
            </p:nvSpPr>
            <p:spPr>
              <a:xfrm>
                <a:off x="6670342" y="1776752"/>
                <a:ext cx="3060510" cy="1384995"/>
              </a:xfrm>
              <a:prstGeom prst="rect">
                <a:avLst/>
              </a:prstGeom>
            </p:spPr>
            <p:txBody>
              <a:bodyPr wrap="square">
                <a:spAutoFit/>
              </a:bodyPr>
              <a:lstStyle/>
              <a:p>
                <a:endParaRPr lang="en-US" sz="1400" b="1" dirty="0">
                  <a:solidFill>
                    <a:srgbClr val="FFFFFF"/>
                  </a:solidFill>
                  <a:latin typeface="Arial" panose="020B0604020202020204" pitchFamily="34" charset="0"/>
                  <a:ea typeface="November Std Reg" pitchFamily="2" charset="77"/>
                  <a:cs typeface="Arial" panose="020B0604020202020204" pitchFamily="34" charset="0"/>
                </a:endParaRPr>
              </a:p>
              <a:p>
                <a:r>
                  <a:rPr lang="en-US" sz="1400" b="1" dirty="0">
                    <a:solidFill>
                      <a:srgbClr val="FFFFFF"/>
                    </a:solidFill>
                    <a:latin typeface="Arial" panose="020B0604020202020204" pitchFamily="34" charset="0"/>
                    <a:ea typeface="November Std Reg" pitchFamily="2" charset="77"/>
                    <a:cs typeface="Arial" panose="020B0604020202020204" pitchFamily="34" charset="0"/>
                  </a:rPr>
                  <a:t>The first thing that  betrayed people may seek from the betrayer is some form of restitution, </a:t>
                </a:r>
                <a:r>
                  <a:rPr lang="en-US" sz="1400" b="1" dirty="0">
                    <a:solidFill>
                      <a:srgbClr val="FF40FF"/>
                    </a:solidFill>
                    <a:latin typeface="Arial" panose="020B0604020202020204" pitchFamily="34" charset="0"/>
                    <a:ea typeface="November Std Reg" pitchFamily="2" charset="77"/>
                    <a:cs typeface="Arial" panose="020B0604020202020204" pitchFamily="34" charset="0"/>
                  </a:rPr>
                  <a:t>putting things back as they should be.</a:t>
                </a:r>
              </a:p>
            </p:txBody>
          </p:sp>
          <p:sp>
            <p:nvSpPr>
              <p:cNvPr id="9" name="TextBox 8">
                <a:extLst>
                  <a:ext uri="{FF2B5EF4-FFF2-40B4-BE49-F238E27FC236}">
                    <a16:creationId xmlns:a16="http://schemas.microsoft.com/office/drawing/2014/main" id="{DBA72640-89BB-FB46-A963-86F79C630045}"/>
                  </a:ext>
                </a:extLst>
              </p:cNvPr>
              <p:cNvSpPr txBox="1"/>
              <p:nvPr/>
            </p:nvSpPr>
            <p:spPr>
              <a:xfrm>
                <a:off x="6670342" y="1371601"/>
                <a:ext cx="3060510" cy="584775"/>
              </a:xfrm>
              <a:prstGeom prst="rect">
                <a:avLst/>
              </a:prstGeom>
              <a:noFill/>
            </p:spPr>
            <p:txBody>
              <a:bodyPr wrap="square" rtlCol="0">
                <a:spAutoFit/>
              </a:bodyPr>
              <a:lstStyle/>
              <a:p>
                <a:r>
                  <a:rPr lang="en-US" sz="3200" b="1" dirty="0">
                    <a:solidFill>
                      <a:srgbClr val="FF40FF"/>
                    </a:solidFill>
                    <a:latin typeface="November Std Bld" pitchFamily="2" charset="77"/>
                    <a:ea typeface="November Std Bld" pitchFamily="2" charset="77"/>
                    <a:cs typeface="Calibri"/>
                  </a:rPr>
                  <a:t>RESTORATIVE</a:t>
                </a:r>
              </a:p>
            </p:txBody>
          </p:sp>
        </p:grpSp>
        <p:sp>
          <p:nvSpPr>
            <p:cNvPr id="17" name="Rectangle 16">
              <a:extLst>
                <a:ext uri="{FF2B5EF4-FFF2-40B4-BE49-F238E27FC236}">
                  <a16:creationId xmlns:a16="http://schemas.microsoft.com/office/drawing/2014/main" id="{9D5F4CDF-36BB-0349-A2AF-3FFE29B8D049}"/>
                </a:ext>
              </a:extLst>
            </p:cNvPr>
            <p:cNvSpPr/>
            <p:nvPr/>
          </p:nvSpPr>
          <p:spPr>
            <a:xfrm>
              <a:off x="6670342" y="880781"/>
              <a:ext cx="3265228" cy="27008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78E5CD0-EABC-4A42-A354-5EEE28FC41DA}"/>
              </a:ext>
            </a:extLst>
          </p:cNvPr>
          <p:cNvGrpSpPr/>
          <p:nvPr/>
        </p:nvGrpSpPr>
        <p:grpSpPr>
          <a:xfrm>
            <a:off x="4767674" y="3656351"/>
            <a:ext cx="3265228" cy="2700856"/>
            <a:chOff x="2388955" y="3781692"/>
            <a:chExt cx="3265228" cy="2700856"/>
          </a:xfrm>
        </p:grpSpPr>
        <p:grpSp>
          <p:nvGrpSpPr>
            <p:cNvPr id="12" name="Group 11">
              <a:extLst>
                <a:ext uri="{FF2B5EF4-FFF2-40B4-BE49-F238E27FC236}">
                  <a16:creationId xmlns:a16="http://schemas.microsoft.com/office/drawing/2014/main" id="{37310768-EFD2-104A-96FA-B257711E10E2}"/>
                </a:ext>
              </a:extLst>
            </p:cNvPr>
            <p:cNvGrpSpPr/>
            <p:nvPr/>
          </p:nvGrpSpPr>
          <p:grpSpPr>
            <a:xfrm>
              <a:off x="2491313" y="3881888"/>
              <a:ext cx="3060511" cy="1595107"/>
              <a:chOff x="2057400" y="3381582"/>
              <a:chExt cx="3060511" cy="1595107"/>
            </a:xfrm>
          </p:grpSpPr>
          <p:sp>
            <p:nvSpPr>
              <p:cNvPr id="7" name="TextBox 6">
                <a:extLst>
                  <a:ext uri="{FF2B5EF4-FFF2-40B4-BE49-F238E27FC236}">
                    <a16:creationId xmlns:a16="http://schemas.microsoft.com/office/drawing/2014/main" id="{A7C55B75-69CE-F643-88AE-5FBEDD66192C}"/>
                  </a:ext>
                </a:extLst>
              </p:cNvPr>
              <p:cNvSpPr txBox="1"/>
              <p:nvPr/>
            </p:nvSpPr>
            <p:spPr>
              <a:xfrm>
                <a:off x="2057401" y="3807138"/>
                <a:ext cx="3060510" cy="1169551"/>
              </a:xfrm>
              <a:prstGeom prst="rect">
                <a:avLst/>
              </a:prstGeom>
              <a:noFill/>
            </p:spPr>
            <p:txBody>
              <a:bodyPr wrap="square" rtlCol="0">
                <a:spAutoFit/>
              </a:bodyPr>
              <a:lstStyle/>
              <a:p>
                <a:endParaRPr lang="en-US" sz="1400" b="1" dirty="0">
                  <a:solidFill>
                    <a:srgbClr val="FFFFFF"/>
                  </a:solidFill>
                  <a:latin typeface="Arial" panose="020B0604020202020204" pitchFamily="34" charset="0"/>
                  <a:ea typeface="November Std Reg" pitchFamily="2" charset="77"/>
                  <a:cs typeface="Arial" panose="020B0604020202020204" pitchFamily="34" charset="0"/>
                </a:endParaRPr>
              </a:p>
              <a:p>
                <a:r>
                  <a:rPr lang="en-US" sz="1400" b="1" dirty="0">
                    <a:solidFill>
                      <a:srgbClr val="FFFFFF"/>
                    </a:solidFill>
                    <a:latin typeface="Arial" panose="020B0604020202020204" pitchFamily="34" charset="0"/>
                    <a:ea typeface="November Std Reg" pitchFamily="2" charset="77"/>
                    <a:cs typeface="Arial" panose="020B0604020202020204" pitchFamily="34" charset="0"/>
                  </a:rPr>
                  <a:t>The principle of </a:t>
                </a:r>
                <a:r>
                  <a:rPr lang="en-US" sz="1400" b="1" dirty="0">
                    <a:solidFill>
                      <a:srgbClr val="00B0F0"/>
                    </a:solidFill>
                    <a:latin typeface="Arial" panose="020B0604020202020204" pitchFamily="34" charset="0"/>
                    <a:ea typeface="November Std Reg" pitchFamily="2" charset="77"/>
                    <a:cs typeface="Arial" panose="020B0604020202020204" pitchFamily="34" charset="0"/>
                  </a:rPr>
                  <a:t>fairness is also found in the idea of fair play </a:t>
                </a:r>
                <a:r>
                  <a:rPr lang="en-US" sz="1400" b="1" dirty="0">
                    <a:solidFill>
                      <a:srgbClr val="FFFFFF"/>
                    </a:solidFill>
                    <a:latin typeface="Arial" panose="020B0604020202020204" pitchFamily="34" charset="0"/>
                    <a:ea typeface="November Std Reg" pitchFamily="2" charset="77"/>
                    <a:cs typeface="Arial" panose="020B0604020202020204" pitchFamily="34" charset="0"/>
                  </a:rPr>
                  <a:t>(as opposed to the fair share.</a:t>
                </a:r>
              </a:p>
              <a:p>
                <a:endParaRPr lang="en-US" sz="1400" b="1" dirty="0">
                  <a:solidFill>
                    <a:srgbClr val="FFFFFF"/>
                  </a:solidFill>
                  <a:latin typeface="Arial" panose="020B0604020202020204" pitchFamily="34" charset="0"/>
                  <a:ea typeface="November Std Reg" pitchFamily="2" charset="77"/>
                  <a:cs typeface="Arial" panose="020B0604020202020204" pitchFamily="34" charset="0"/>
                </a:endParaRPr>
              </a:p>
            </p:txBody>
          </p:sp>
          <p:sp>
            <p:nvSpPr>
              <p:cNvPr id="8" name="TextBox 7">
                <a:extLst>
                  <a:ext uri="{FF2B5EF4-FFF2-40B4-BE49-F238E27FC236}">
                    <a16:creationId xmlns:a16="http://schemas.microsoft.com/office/drawing/2014/main" id="{594F8E0F-FC3C-F44A-AE98-3F7C2FF86B5A}"/>
                  </a:ext>
                </a:extLst>
              </p:cNvPr>
              <p:cNvSpPr txBox="1"/>
              <p:nvPr/>
            </p:nvSpPr>
            <p:spPr>
              <a:xfrm>
                <a:off x="2057400" y="3381582"/>
                <a:ext cx="3060510" cy="584775"/>
              </a:xfrm>
              <a:prstGeom prst="rect">
                <a:avLst/>
              </a:prstGeom>
              <a:noFill/>
            </p:spPr>
            <p:txBody>
              <a:bodyPr wrap="square" rtlCol="0">
                <a:spAutoFit/>
              </a:bodyPr>
              <a:lstStyle/>
              <a:p>
                <a:r>
                  <a:rPr lang="en-US" sz="3200" b="1" dirty="0">
                    <a:solidFill>
                      <a:srgbClr val="00B0F0"/>
                    </a:solidFill>
                    <a:latin typeface="November Std Bld" pitchFamily="2" charset="77"/>
                    <a:ea typeface="November Std Bld" pitchFamily="2" charset="77"/>
                    <a:cs typeface="Calibri"/>
                  </a:rPr>
                  <a:t>PROCEDURAL</a:t>
                </a:r>
              </a:p>
            </p:txBody>
          </p:sp>
        </p:grpSp>
        <p:sp>
          <p:nvSpPr>
            <p:cNvPr id="18" name="Rectangle 17">
              <a:extLst>
                <a:ext uri="{FF2B5EF4-FFF2-40B4-BE49-F238E27FC236}">
                  <a16:creationId xmlns:a16="http://schemas.microsoft.com/office/drawing/2014/main" id="{B716EB51-19E4-F24B-BA8A-5DDE99833548}"/>
                </a:ext>
              </a:extLst>
            </p:cNvPr>
            <p:cNvSpPr/>
            <p:nvPr/>
          </p:nvSpPr>
          <p:spPr>
            <a:xfrm>
              <a:off x="2388955" y="3781692"/>
              <a:ext cx="3265228" cy="27008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7D33B4FA-EFD9-D442-8FA2-AA15D79DC031}"/>
              </a:ext>
            </a:extLst>
          </p:cNvPr>
          <p:cNvGrpSpPr/>
          <p:nvPr/>
        </p:nvGrpSpPr>
        <p:grpSpPr>
          <a:xfrm>
            <a:off x="4767674" y="728044"/>
            <a:ext cx="3265228" cy="2700856"/>
            <a:chOff x="2388955" y="853385"/>
            <a:chExt cx="3265228" cy="2700856"/>
          </a:xfrm>
        </p:grpSpPr>
        <p:grpSp>
          <p:nvGrpSpPr>
            <p:cNvPr id="3" name="Group 2">
              <a:extLst>
                <a:ext uri="{FF2B5EF4-FFF2-40B4-BE49-F238E27FC236}">
                  <a16:creationId xmlns:a16="http://schemas.microsoft.com/office/drawing/2014/main" id="{9A1E950C-2D15-2048-BE3B-B741F8FC8158}"/>
                </a:ext>
              </a:extLst>
            </p:cNvPr>
            <p:cNvGrpSpPr/>
            <p:nvPr/>
          </p:nvGrpSpPr>
          <p:grpSpPr>
            <a:xfrm>
              <a:off x="2454378" y="974923"/>
              <a:ext cx="3171423" cy="1777446"/>
              <a:chOff x="2057400" y="1371601"/>
              <a:chExt cx="3171423" cy="1777446"/>
            </a:xfrm>
          </p:grpSpPr>
          <p:sp>
            <p:nvSpPr>
              <p:cNvPr id="5" name="TextBox 4"/>
              <p:cNvSpPr txBox="1"/>
              <p:nvPr/>
            </p:nvSpPr>
            <p:spPr>
              <a:xfrm>
                <a:off x="2057400" y="1764052"/>
                <a:ext cx="3171423" cy="1384995"/>
              </a:xfrm>
              <a:prstGeom prst="rect">
                <a:avLst/>
              </a:prstGeom>
              <a:noFill/>
            </p:spPr>
            <p:txBody>
              <a:bodyPr wrap="square" rtlCol="0">
                <a:spAutoFit/>
              </a:bodyPr>
              <a:lstStyle/>
              <a:p>
                <a:endParaRPr lang="en-US" sz="1400" b="1" dirty="0">
                  <a:solidFill>
                    <a:srgbClr val="FFFFFF"/>
                  </a:solidFill>
                  <a:latin typeface="Arial" panose="020B0604020202020204" pitchFamily="34" charset="0"/>
                  <a:ea typeface="November Std Reg" pitchFamily="2" charset="77"/>
                  <a:cs typeface="Arial" panose="020B0604020202020204" pitchFamily="34" charset="0"/>
                </a:endParaRPr>
              </a:p>
              <a:p>
                <a:r>
                  <a:rPr lang="en-US" sz="1400" b="1" dirty="0">
                    <a:solidFill>
                      <a:srgbClr val="FFFFFF"/>
                    </a:solidFill>
                    <a:latin typeface="Arial" panose="020B0604020202020204" pitchFamily="34" charset="0"/>
                    <a:ea typeface="November Std Reg" pitchFamily="2" charset="77"/>
                    <a:cs typeface="Arial" panose="020B0604020202020204" pitchFamily="34" charset="0"/>
                  </a:rPr>
                  <a:t>Also known as economic justice, is about </a:t>
                </a:r>
                <a:r>
                  <a:rPr lang="en-US" sz="1400" b="1" dirty="0">
                    <a:solidFill>
                      <a:srgbClr val="FFC000"/>
                    </a:solidFill>
                    <a:latin typeface="Arial" panose="020B0604020202020204" pitchFamily="34" charset="0"/>
                    <a:ea typeface="November Std Reg" pitchFamily="2" charset="77"/>
                    <a:cs typeface="Arial" panose="020B0604020202020204" pitchFamily="34" charset="0"/>
                  </a:rPr>
                  <a:t>fairness in what people receive, from goods to attention. </a:t>
                </a:r>
                <a:r>
                  <a:rPr lang="en-US" sz="1400" b="1" dirty="0">
                    <a:solidFill>
                      <a:schemeClr val="bg1"/>
                    </a:solidFill>
                    <a:latin typeface="Arial" panose="020B0604020202020204" pitchFamily="34" charset="0"/>
                    <a:ea typeface="November Std Reg" pitchFamily="2" charset="77"/>
                    <a:cs typeface="Arial" panose="020B0604020202020204" pitchFamily="34" charset="0"/>
                  </a:rPr>
                  <a:t>Its roots are in social order, where equality is a fundamental principle.</a:t>
                </a:r>
                <a:endParaRPr lang="en-US" sz="1400" b="1" dirty="0">
                  <a:solidFill>
                    <a:schemeClr val="bg1"/>
                  </a:solidFill>
                  <a:latin typeface="Arial" panose="020B0604020202020204" pitchFamily="34" charset="0"/>
                  <a:ea typeface="November Std Reg" pitchFamily="2" charset="77"/>
                  <a:cs typeface="Arial" panose="020B0604020202020204" pitchFamily="34" charset="0"/>
                  <a:hlinkClick r:id="rId3"/>
                </a:endParaRPr>
              </a:p>
            </p:txBody>
          </p:sp>
          <p:sp>
            <p:nvSpPr>
              <p:cNvPr id="6" name="TextBox 5"/>
              <p:cNvSpPr txBox="1"/>
              <p:nvPr/>
            </p:nvSpPr>
            <p:spPr>
              <a:xfrm>
                <a:off x="2057400" y="1371601"/>
                <a:ext cx="3060510" cy="584775"/>
              </a:xfrm>
              <a:prstGeom prst="rect">
                <a:avLst/>
              </a:prstGeom>
              <a:noFill/>
            </p:spPr>
            <p:txBody>
              <a:bodyPr wrap="square" rtlCol="0">
                <a:spAutoFit/>
              </a:bodyPr>
              <a:lstStyle/>
              <a:p>
                <a:r>
                  <a:rPr lang="en-US" sz="3200" b="1" dirty="0">
                    <a:solidFill>
                      <a:srgbClr val="FFC000"/>
                    </a:solidFill>
                    <a:latin typeface="November Std Bld" pitchFamily="2" charset="77"/>
                    <a:ea typeface="November Std Bld" pitchFamily="2" charset="77"/>
                    <a:cs typeface="Calibri"/>
                  </a:rPr>
                  <a:t>DISTRIBUTIVE</a:t>
                </a:r>
              </a:p>
            </p:txBody>
          </p:sp>
        </p:grpSp>
        <p:sp>
          <p:nvSpPr>
            <p:cNvPr id="19" name="Rectangle 18">
              <a:extLst>
                <a:ext uri="{FF2B5EF4-FFF2-40B4-BE49-F238E27FC236}">
                  <a16:creationId xmlns:a16="http://schemas.microsoft.com/office/drawing/2014/main" id="{A9EFE2B9-2BFE-9243-87A6-403E796AEA7A}"/>
                </a:ext>
              </a:extLst>
            </p:cNvPr>
            <p:cNvSpPr/>
            <p:nvPr/>
          </p:nvSpPr>
          <p:spPr>
            <a:xfrm>
              <a:off x="2388955" y="853385"/>
              <a:ext cx="3265228" cy="27008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D5E175EC-B6EC-E146-80BD-6CC36C2C0996}"/>
              </a:ext>
            </a:extLst>
          </p:cNvPr>
          <p:cNvSpPr>
            <a:spLocks noChangeArrowheads="1"/>
          </p:cNvSpPr>
          <p:nvPr/>
        </p:nvSpPr>
        <p:spPr bwMode="auto">
          <a:xfrm>
            <a:off x="544772" y="1460047"/>
            <a:ext cx="419452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5400" b="1" dirty="0">
                <a:solidFill>
                  <a:schemeClr val="bg1"/>
                </a:solidFill>
                <a:latin typeface="Arial" panose="020B0604020202020204" pitchFamily="34" charset="0"/>
                <a:cs typeface="Arial" panose="020B0604020202020204" pitchFamily="34" charset="0"/>
              </a:rPr>
              <a:t>justice is… </a:t>
            </a:r>
            <a:endParaRPr lang="en-US" sz="5400" b="1"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9B3F0B54-5DBF-2644-B51B-E5B30277C27B}"/>
              </a:ext>
            </a:extLst>
          </p:cNvPr>
          <p:cNvSpPr>
            <a:spLocks noChangeArrowheads="1"/>
          </p:cNvSpPr>
          <p:nvPr/>
        </p:nvSpPr>
        <p:spPr bwMode="auto">
          <a:xfrm>
            <a:off x="516390" y="2377301"/>
            <a:ext cx="419452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eaLnBrk="1" hangingPunct="1"/>
            <a:r>
              <a:rPr lang="en-US" sz="2400" b="1" i="1" dirty="0">
                <a:solidFill>
                  <a:schemeClr val="bg1"/>
                </a:solidFill>
                <a:latin typeface="Arial" panose="020B0604020202020204" pitchFamily="34" charset="0"/>
                <a:cs typeface="Arial" panose="020B0604020202020204" pitchFamily="34" charset="0"/>
              </a:rPr>
              <a:t>(understanding before remedy) </a:t>
            </a:r>
            <a:endParaRPr lang="en-US" sz="2400" b="1" i="1" dirty="0">
              <a:solidFill>
                <a:schemeClr val="accent6">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2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69F34A-1ED3-8048-B762-016C27251B79}"/>
              </a:ext>
            </a:extLst>
          </p:cNvPr>
          <p:cNvGrpSpPr/>
          <p:nvPr/>
        </p:nvGrpSpPr>
        <p:grpSpPr>
          <a:xfrm>
            <a:off x="2006330" y="2567579"/>
            <a:ext cx="9941832" cy="2109131"/>
            <a:chOff x="1792970" y="2567579"/>
            <a:chExt cx="9941832" cy="2109131"/>
          </a:xfrm>
        </p:grpSpPr>
        <p:sp>
          <p:nvSpPr>
            <p:cNvPr id="3" name="TextBox 3"/>
            <p:cNvSpPr txBox="1">
              <a:spLocks noChangeArrowheads="1"/>
            </p:cNvSpPr>
            <p:nvPr/>
          </p:nvSpPr>
          <p:spPr bwMode="auto">
            <a:xfrm>
              <a:off x="1792971" y="2567579"/>
              <a:ext cx="994183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ea typeface="November Std Reg" pitchFamily="2" charset="77"/>
                  <a:cs typeface="Arial" panose="020B0604020202020204" pitchFamily="34" charset="0"/>
                </a:rPr>
                <a:t>why</a:t>
              </a:r>
            </a:p>
          </p:txBody>
        </p:sp>
        <p:sp>
          <p:nvSpPr>
            <p:cNvPr id="4" name="TextBox 3">
              <a:extLst>
                <a:ext uri="{FF2B5EF4-FFF2-40B4-BE49-F238E27FC236}">
                  <a16:creationId xmlns:a16="http://schemas.microsoft.com/office/drawing/2014/main" id="{C7A97F90-5EF3-5045-A6DF-1AF19E72F7B4}"/>
                </a:ext>
              </a:extLst>
            </p:cNvPr>
            <p:cNvSpPr txBox="1">
              <a:spLocks noChangeArrowheads="1"/>
            </p:cNvSpPr>
            <p:nvPr/>
          </p:nvSpPr>
          <p:spPr bwMode="auto">
            <a:xfrm>
              <a:off x="1792970" y="3476381"/>
              <a:ext cx="994183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solidFill>
                    <a:schemeClr val="accent6">
                      <a:lumMod val="75000"/>
                    </a:schemeClr>
                  </a:solidFill>
                  <a:latin typeface="Arial" panose="020B0604020202020204" pitchFamily="34" charset="0"/>
                  <a:ea typeface="November Std Reg" pitchFamily="2" charset="77"/>
                  <a:cs typeface="Arial" panose="020B0604020202020204" pitchFamily="34" charset="0"/>
                </a:rPr>
                <a:t>justice</a:t>
              </a:r>
            </a:p>
          </p:txBody>
        </p:sp>
      </p:grpSp>
    </p:spTree>
    <p:extLst>
      <p:ext uri="{BB962C8B-B14F-4D97-AF65-F5344CB8AC3E}">
        <p14:creationId xmlns:p14="http://schemas.microsoft.com/office/powerpoint/2010/main" val="336448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16546B-EFD5-AD4A-A668-1AA0BE4A9422}"/>
              </a:ext>
            </a:extLst>
          </p:cNvPr>
          <p:cNvGrpSpPr/>
          <p:nvPr/>
        </p:nvGrpSpPr>
        <p:grpSpPr>
          <a:xfrm>
            <a:off x="2380785" y="1366672"/>
            <a:ext cx="7430429" cy="4846754"/>
            <a:chOff x="1524000" y="-7938"/>
            <a:chExt cx="9173632" cy="5735638"/>
          </a:xfrm>
        </p:grpSpPr>
        <p:pic>
          <p:nvPicPr>
            <p:cNvPr id="3076" name="Picture 4"/>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r="5643"/>
            <a:stretch/>
          </p:blipFill>
          <p:spPr bwMode="auto">
            <a:xfrm>
              <a:off x="6096000" y="-7938"/>
              <a:ext cx="4601632" cy="56592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4" descr="npo0000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572000" cy="5727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8" name="TextBox 7">
            <a:extLst>
              <a:ext uri="{FF2B5EF4-FFF2-40B4-BE49-F238E27FC236}">
                <a16:creationId xmlns:a16="http://schemas.microsoft.com/office/drawing/2014/main" id="{2AFB2504-7DEF-C342-8DDA-7F788CFE19FD}"/>
              </a:ext>
            </a:extLst>
          </p:cNvPr>
          <p:cNvSpPr txBox="1"/>
          <p:nvPr/>
        </p:nvSpPr>
        <p:spPr>
          <a:xfrm>
            <a:off x="2290735" y="342207"/>
            <a:ext cx="2857834" cy="1323439"/>
          </a:xfrm>
          <a:prstGeom prst="rect">
            <a:avLst/>
          </a:prstGeom>
          <a:noFill/>
        </p:spPr>
        <p:txBody>
          <a:bodyPr wrap="none" rtlCol="0">
            <a:spAutoFit/>
          </a:bodyPr>
          <a:lstStyle/>
          <a:p>
            <a:pPr algn="ctr"/>
            <a:r>
              <a:rPr lang="en-US" sz="8000" dirty="0">
                <a:solidFill>
                  <a:schemeClr val="accent6">
                    <a:lumMod val="75000"/>
                  </a:schemeClr>
                </a:solidFill>
                <a:latin typeface="Franklin Gothic Medium"/>
                <a:cs typeface="Franklin Gothic Medium"/>
              </a:rPr>
              <a:t>power</a:t>
            </a:r>
          </a:p>
        </p:txBody>
      </p:sp>
    </p:spTree>
    <p:extLst>
      <p:ext uri="{BB962C8B-B14F-4D97-AF65-F5344CB8AC3E}">
        <p14:creationId xmlns:p14="http://schemas.microsoft.com/office/powerpoint/2010/main" val="269691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B0F32A-AC90-7D41-AC65-9CEB53CE800B}"/>
              </a:ext>
            </a:extLst>
          </p:cNvPr>
          <p:cNvGrpSpPr/>
          <p:nvPr/>
        </p:nvGrpSpPr>
        <p:grpSpPr>
          <a:xfrm>
            <a:off x="4625552" y="951216"/>
            <a:ext cx="5238750" cy="5454195"/>
            <a:chOff x="3549197" y="706816"/>
            <a:chExt cx="5238750" cy="5454195"/>
          </a:xfrm>
        </p:grpSpPr>
        <p:pic>
          <p:nvPicPr>
            <p:cNvPr id="2" name="Picture 1" descr="68fa924f6a6d2a04d16957d9264b64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197" y="706816"/>
              <a:ext cx="5238750" cy="5238750"/>
            </a:xfrm>
            <a:prstGeom prst="rect">
              <a:avLst/>
            </a:prstGeom>
          </p:spPr>
        </p:pic>
        <p:sp>
          <p:nvSpPr>
            <p:cNvPr id="3" name="TextBox 2"/>
            <p:cNvSpPr txBox="1"/>
            <p:nvPr/>
          </p:nvSpPr>
          <p:spPr>
            <a:xfrm>
              <a:off x="7346051" y="5945567"/>
              <a:ext cx="1188146" cy="215444"/>
            </a:xfrm>
            <a:prstGeom prst="rect">
              <a:avLst/>
            </a:prstGeom>
            <a:noFill/>
          </p:spPr>
          <p:txBody>
            <a:bodyPr wrap="none" rtlCol="0">
              <a:spAutoFit/>
            </a:bodyPr>
            <a:lstStyle/>
            <a:p>
              <a:r>
                <a:rPr lang="en-US" sz="800" dirty="0">
                  <a:solidFill>
                    <a:schemeClr val="bg1"/>
                  </a:solidFill>
                </a:rPr>
                <a:t>Pinterest Tyler Demarce</a:t>
              </a:r>
            </a:p>
          </p:txBody>
        </p:sp>
      </p:grpSp>
      <p:sp>
        <p:nvSpPr>
          <p:cNvPr id="4" name="TextBox 3">
            <a:extLst>
              <a:ext uri="{FF2B5EF4-FFF2-40B4-BE49-F238E27FC236}">
                <a16:creationId xmlns:a16="http://schemas.microsoft.com/office/drawing/2014/main" id="{B6F45E40-38CC-0248-B0EE-3012784EC4DD}"/>
              </a:ext>
            </a:extLst>
          </p:cNvPr>
          <p:cNvSpPr txBox="1"/>
          <p:nvPr/>
        </p:nvSpPr>
        <p:spPr>
          <a:xfrm>
            <a:off x="792451" y="2049490"/>
            <a:ext cx="3833101" cy="1200329"/>
          </a:xfrm>
          <a:prstGeom prst="rect">
            <a:avLst/>
          </a:prstGeom>
          <a:noFill/>
        </p:spPr>
        <p:txBody>
          <a:bodyPr wrap="none" rtlCol="0">
            <a:spAutoFit/>
          </a:bodyPr>
          <a:lstStyle/>
          <a:p>
            <a:pPr algn="ctr"/>
            <a:r>
              <a:rPr lang="en-US" sz="7200" dirty="0">
                <a:solidFill>
                  <a:schemeClr val="accent6">
                    <a:lumMod val="75000"/>
                  </a:schemeClr>
                </a:solidFill>
                <a:latin typeface="Franklin Gothic Medium"/>
                <a:cs typeface="Franklin Gothic Medium"/>
              </a:rPr>
              <a:t>prejudice</a:t>
            </a:r>
          </a:p>
        </p:txBody>
      </p:sp>
    </p:spTree>
    <p:extLst>
      <p:ext uri="{BB962C8B-B14F-4D97-AF65-F5344CB8AC3E}">
        <p14:creationId xmlns:p14="http://schemas.microsoft.com/office/powerpoint/2010/main" val="3028898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F7FBA4-22E1-FC4E-B6AD-EB647C7BDC95}"/>
              </a:ext>
            </a:extLst>
          </p:cNvPr>
          <p:cNvPicPr>
            <a:picLocks noChangeAspect="1"/>
          </p:cNvPicPr>
          <p:nvPr/>
        </p:nvPicPr>
        <p:blipFill>
          <a:blip r:embed="rId3"/>
          <a:stretch>
            <a:fillRect/>
          </a:stretch>
        </p:blipFill>
        <p:spPr>
          <a:xfrm>
            <a:off x="1683504" y="1394202"/>
            <a:ext cx="8824992" cy="4412496"/>
          </a:xfrm>
          <a:prstGeom prst="rect">
            <a:avLst/>
          </a:prstGeom>
        </p:spPr>
      </p:pic>
      <p:sp>
        <p:nvSpPr>
          <p:cNvPr id="3" name="TextBox 2">
            <a:extLst>
              <a:ext uri="{FF2B5EF4-FFF2-40B4-BE49-F238E27FC236}">
                <a16:creationId xmlns:a16="http://schemas.microsoft.com/office/drawing/2014/main" id="{4350CC3E-0C51-6048-9BFA-DD5743482E88}"/>
              </a:ext>
            </a:extLst>
          </p:cNvPr>
          <p:cNvSpPr txBox="1"/>
          <p:nvPr/>
        </p:nvSpPr>
        <p:spPr>
          <a:xfrm>
            <a:off x="4264576" y="451137"/>
            <a:ext cx="3522118" cy="1200329"/>
          </a:xfrm>
          <a:prstGeom prst="rect">
            <a:avLst/>
          </a:prstGeom>
          <a:noFill/>
        </p:spPr>
        <p:txBody>
          <a:bodyPr wrap="none" rtlCol="0">
            <a:spAutoFit/>
          </a:bodyPr>
          <a:lstStyle/>
          <a:p>
            <a:pPr algn="ctr"/>
            <a:r>
              <a:rPr lang="en-US" sz="7200" dirty="0">
                <a:solidFill>
                  <a:schemeClr val="accent6">
                    <a:lumMod val="75000"/>
                  </a:schemeClr>
                </a:solidFill>
                <a:latin typeface="Franklin Gothic Medium"/>
                <a:cs typeface="Franklin Gothic Medium"/>
              </a:rPr>
              <a:t>privilege</a:t>
            </a:r>
          </a:p>
        </p:txBody>
      </p:sp>
      <p:sp>
        <p:nvSpPr>
          <p:cNvPr id="2" name="TextBox 1">
            <a:extLst>
              <a:ext uri="{FF2B5EF4-FFF2-40B4-BE49-F238E27FC236}">
                <a16:creationId xmlns:a16="http://schemas.microsoft.com/office/drawing/2014/main" id="{4CD174A6-9D9D-BD4D-B210-45A240CCA197}"/>
              </a:ext>
            </a:extLst>
          </p:cNvPr>
          <p:cNvSpPr txBox="1"/>
          <p:nvPr/>
        </p:nvSpPr>
        <p:spPr>
          <a:xfrm>
            <a:off x="1587500" y="5806698"/>
            <a:ext cx="1106393" cy="215444"/>
          </a:xfrm>
          <a:prstGeom prst="rect">
            <a:avLst/>
          </a:prstGeom>
          <a:noFill/>
        </p:spPr>
        <p:txBody>
          <a:bodyPr wrap="none" rtlCol="0">
            <a:spAutoFit/>
          </a:bodyPr>
          <a:lstStyle/>
          <a:p>
            <a:r>
              <a:rPr lang="en-US" sz="800" dirty="0">
                <a:solidFill>
                  <a:schemeClr val="bg1">
                    <a:lumMod val="75000"/>
                  </a:schemeClr>
                </a:solidFill>
              </a:rPr>
              <a:t>Business Insider, 2015</a:t>
            </a:r>
          </a:p>
        </p:txBody>
      </p:sp>
    </p:spTree>
    <p:extLst>
      <p:ext uri="{BB962C8B-B14F-4D97-AF65-F5344CB8AC3E}">
        <p14:creationId xmlns:p14="http://schemas.microsoft.com/office/powerpoint/2010/main" val="3158599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8E4C4-DF56-8E44-9651-8F3E03976E0D}"/>
              </a:ext>
            </a:extLst>
          </p:cNvPr>
          <p:cNvSpPr txBox="1"/>
          <p:nvPr/>
        </p:nvSpPr>
        <p:spPr>
          <a:xfrm>
            <a:off x="2219239" y="932125"/>
            <a:ext cx="2460930" cy="1200329"/>
          </a:xfrm>
          <a:prstGeom prst="rect">
            <a:avLst/>
          </a:prstGeom>
          <a:noFill/>
        </p:spPr>
        <p:txBody>
          <a:bodyPr wrap="none" rtlCol="0">
            <a:spAutoFit/>
          </a:bodyPr>
          <a:lstStyle/>
          <a:p>
            <a:pPr algn="ctr"/>
            <a:r>
              <a:rPr lang="en-US" sz="7200" dirty="0">
                <a:solidFill>
                  <a:schemeClr val="accent6">
                    <a:lumMod val="75000"/>
                  </a:schemeClr>
                </a:solidFill>
                <a:latin typeface="Franklin Gothic Medium"/>
                <a:cs typeface="Franklin Gothic Medium"/>
              </a:rPr>
              <a:t>policy</a:t>
            </a:r>
          </a:p>
        </p:txBody>
      </p:sp>
      <p:pic>
        <p:nvPicPr>
          <p:cNvPr id="9" name="Picture 8">
            <a:extLst>
              <a:ext uri="{FF2B5EF4-FFF2-40B4-BE49-F238E27FC236}">
                <a16:creationId xmlns:a16="http://schemas.microsoft.com/office/drawing/2014/main" id="{D8AC8CD6-1E16-544F-97E3-CAB30EAB0CFC}"/>
              </a:ext>
            </a:extLst>
          </p:cNvPr>
          <p:cNvPicPr>
            <a:picLocks noChangeAspect="1"/>
          </p:cNvPicPr>
          <p:nvPr/>
        </p:nvPicPr>
        <p:blipFill>
          <a:blip r:embed="rId3"/>
          <a:stretch>
            <a:fillRect/>
          </a:stretch>
        </p:blipFill>
        <p:spPr>
          <a:xfrm>
            <a:off x="4858174" y="932125"/>
            <a:ext cx="4993748" cy="4993748"/>
          </a:xfrm>
          <a:prstGeom prst="rect">
            <a:avLst/>
          </a:prstGeom>
        </p:spPr>
      </p:pic>
    </p:spTree>
    <p:extLst>
      <p:ext uri="{BB962C8B-B14F-4D97-AF65-F5344CB8AC3E}">
        <p14:creationId xmlns:p14="http://schemas.microsoft.com/office/powerpoint/2010/main" val="124993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hits-protesters-utr-v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488" y="1096562"/>
            <a:ext cx="7475512" cy="4983675"/>
          </a:xfrm>
          <a:prstGeom prst="rect">
            <a:avLst/>
          </a:prstGeom>
        </p:spPr>
      </p:pic>
      <p:sp>
        <p:nvSpPr>
          <p:cNvPr id="3" name="TextBox 2">
            <a:extLst>
              <a:ext uri="{FF2B5EF4-FFF2-40B4-BE49-F238E27FC236}">
                <a16:creationId xmlns:a16="http://schemas.microsoft.com/office/drawing/2014/main" id="{5DF9E723-C234-D042-91AA-D78BE5F5C1C6}"/>
              </a:ext>
            </a:extLst>
          </p:cNvPr>
          <p:cNvSpPr txBox="1"/>
          <p:nvPr/>
        </p:nvSpPr>
        <p:spPr>
          <a:xfrm>
            <a:off x="2341562" y="1313723"/>
            <a:ext cx="4239429" cy="1107996"/>
          </a:xfrm>
          <a:prstGeom prst="rect">
            <a:avLst/>
          </a:prstGeom>
          <a:noFill/>
        </p:spPr>
        <p:txBody>
          <a:bodyPr wrap="none" rtlCol="0">
            <a:spAutoFit/>
          </a:bodyPr>
          <a:lstStyle/>
          <a:p>
            <a:pPr algn="ctr"/>
            <a:r>
              <a:rPr lang="en-US" sz="6600" dirty="0">
                <a:solidFill>
                  <a:schemeClr val="accent6">
                    <a:lumMod val="75000"/>
                  </a:schemeClr>
                </a:solidFill>
                <a:latin typeface="Franklin Gothic Medium"/>
                <a:cs typeface="Franklin Gothic Medium"/>
              </a:rPr>
              <a:t>intolerance</a:t>
            </a:r>
          </a:p>
        </p:txBody>
      </p:sp>
    </p:spTree>
    <p:extLst>
      <p:ext uri="{BB962C8B-B14F-4D97-AF65-F5344CB8AC3E}">
        <p14:creationId xmlns:p14="http://schemas.microsoft.com/office/powerpoint/2010/main" val="408374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A23101FB-EB9E-3543-8AAF-7CE80FD65B90}"/>
              </a:ext>
            </a:extLst>
          </p:cNvPr>
          <p:cNvGrpSpPr/>
          <p:nvPr/>
        </p:nvGrpSpPr>
        <p:grpSpPr>
          <a:xfrm>
            <a:off x="186690" y="2091174"/>
            <a:ext cx="2865120" cy="4481732"/>
            <a:chOff x="167640" y="1570989"/>
            <a:chExt cx="2865120" cy="4481732"/>
          </a:xfrm>
        </p:grpSpPr>
        <p:sp>
          <p:nvSpPr>
            <p:cNvPr id="41" name="Triangle 40">
              <a:extLst>
                <a:ext uri="{FF2B5EF4-FFF2-40B4-BE49-F238E27FC236}">
                  <a16:creationId xmlns:a16="http://schemas.microsoft.com/office/drawing/2014/main" id="{E43DE157-3E79-3B4C-BEED-21FAF5756F8B}"/>
                </a:ext>
              </a:extLst>
            </p:cNvPr>
            <p:cNvSpPr/>
            <p:nvPr/>
          </p:nvSpPr>
          <p:spPr>
            <a:xfrm>
              <a:off x="716280" y="1570989"/>
              <a:ext cx="2103120" cy="3642360"/>
            </a:xfrm>
            <a:prstGeom prst="triangle">
              <a:avLst/>
            </a:prstGeom>
            <a:solidFill>
              <a:schemeClr val="bg1">
                <a:lumMod val="85000"/>
                <a:alpha val="47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B06618D2-E5F7-F848-8191-16DC2BD050BC}"/>
                </a:ext>
              </a:extLst>
            </p:cNvPr>
            <p:cNvSpPr/>
            <p:nvPr/>
          </p:nvSpPr>
          <p:spPr>
            <a:xfrm>
              <a:off x="350520" y="3064509"/>
              <a:ext cx="2682240" cy="2160272"/>
            </a:xfrm>
            <a:prstGeom prst="round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08BFF33F-009F-E743-A5E6-10DFF4DD7CAE}"/>
                </a:ext>
              </a:extLst>
            </p:cNvPr>
            <p:cNvSpPr/>
            <p:nvPr/>
          </p:nvSpPr>
          <p:spPr>
            <a:xfrm>
              <a:off x="350520" y="1570989"/>
              <a:ext cx="2682240" cy="3642360"/>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2C9102F-FA25-014F-954A-7AAB7E4B73FF}"/>
                </a:ext>
              </a:extLst>
            </p:cNvPr>
            <p:cNvPicPr>
              <a:picLocks noChangeAspect="1"/>
            </p:cNvPicPr>
            <p:nvPr/>
          </p:nvPicPr>
          <p:blipFill>
            <a:blip r:embed="rId2"/>
            <a:stretch>
              <a:fillRect/>
            </a:stretch>
          </p:blipFill>
          <p:spPr>
            <a:xfrm>
              <a:off x="1498282" y="3727447"/>
              <a:ext cx="1514476" cy="1615441"/>
            </a:xfrm>
            <a:prstGeom prst="rect">
              <a:avLst/>
            </a:prstGeom>
            <a:ln>
              <a:noFill/>
            </a:ln>
          </p:spPr>
        </p:pic>
        <p:sp>
          <p:nvSpPr>
            <p:cNvPr id="14" name="Rectangle 13">
              <a:extLst>
                <a:ext uri="{FF2B5EF4-FFF2-40B4-BE49-F238E27FC236}">
                  <a16:creationId xmlns:a16="http://schemas.microsoft.com/office/drawing/2014/main" id="{F81E9351-A121-FA4F-99DB-EFC27E0AB528}"/>
                </a:ext>
              </a:extLst>
            </p:cNvPr>
            <p:cNvSpPr/>
            <p:nvPr/>
          </p:nvSpPr>
          <p:spPr>
            <a:xfrm>
              <a:off x="716280" y="4194809"/>
              <a:ext cx="762000" cy="101854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2D6250F-A213-7C4C-9251-C18E57579D6E}"/>
                </a:ext>
              </a:extLst>
            </p:cNvPr>
            <p:cNvPicPr>
              <a:picLocks noChangeAspect="1"/>
            </p:cNvPicPr>
            <p:nvPr/>
          </p:nvPicPr>
          <p:blipFill>
            <a:blip r:embed="rId2">
              <a:lum bright="70000" contrast="-70000"/>
            </a:blip>
            <a:stretch>
              <a:fillRect/>
            </a:stretch>
          </p:blipFill>
          <p:spPr>
            <a:xfrm>
              <a:off x="167640" y="2294889"/>
              <a:ext cx="1900238" cy="2026920"/>
            </a:xfrm>
            <a:prstGeom prst="rect">
              <a:avLst/>
            </a:prstGeom>
          </p:spPr>
        </p:pic>
        <p:sp>
          <p:nvSpPr>
            <p:cNvPr id="45" name="TextBox 44">
              <a:extLst>
                <a:ext uri="{FF2B5EF4-FFF2-40B4-BE49-F238E27FC236}">
                  <a16:creationId xmlns:a16="http://schemas.microsoft.com/office/drawing/2014/main" id="{3D48B443-C2B4-854B-8933-B81485C0EC35}"/>
                </a:ext>
              </a:extLst>
            </p:cNvPr>
            <p:cNvSpPr txBox="1"/>
            <p:nvPr/>
          </p:nvSpPr>
          <p:spPr>
            <a:xfrm>
              <a:off x="655320" y="5406390"/>
              <a:ext cx="2072640"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American Exceptionalism</a:t>
              </a:r>
            </a:p>
          </p:txBody>
        </p:sp>
      </p:grpSp>
      <p:grpSp>
        <p:nvGrpSpPr>
          <p:cNvPr id="50" name="Group 49">
            <a:extLst>
              <a:ext uri="{FF2B5EF4-FFF2-40B4-BE49-F238E27FC236}">
                <a16:creationId xmlns:a16="http://schemas.microsoft.com/office/drawing/2014/main" id="{61A68450-246F-3540-B36A-98793F50B6FF}"/>
              </a:ext>
            </a:extLst>
          </p:cNvPr>
          <p:cNvGrpSpPr/>
          <p:nvPr/>
        </p:nvGrpSpPr>
        <p:grpSpPr>
          <a:xfrm>
            <a:off x="3021330" y="2141975"/>
            <a:ext cx="2865120" cy="4159697"/>
            <a:chOff x="3002280" y="1621790"/>
            <a:chExt cx="2865120" cy="4159697"/>
          </a:xfrm>
        </p:grpSpPr>
        <p:sp>
          <p:nvSpPr>
            <p:cNvPr id="42" name="Triangle 41">
              <a:extLst>
                <a:ext uri="{FF2B5EF4-FFF2-40B4-BE49-F238E27FC236}">
                  <a16:creationId xmlns:a16="http://schemas.microsoft.com/office/drawing/2014/main" id="{2E494015-941C-124B-A8B9-B3FE83DD2655}"/>
                </a:ext>
              </a:extLst>
            </p:cNvPr>
            <p:cNvSpPr/>
            <p:nvPr/>
          </p:nvSpPr>
          <p:spPr>
            <a:xfrm>
              <a:off x="3505200" y="1621790"/>
              <a:ext cx="2103120" cy="3642360"/>
            </a:xfrm>
            <a:prstGeom prst="triangle">
              <a:avLst/>
            </a:prstGeom>
            <a:solidFill>
              <a:schemeClr val="bg1">
                <a:lumMod val="85000"/>
                <a:alpha val="47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526C3398-09D8-544E-9974-FB5DCF4E3D76}"/>
                </a:ext>
              </a:extLst>
            </p:cNvPr>
            <p:cNvSpPr/>
            <p:nvPr/>
          </p:nvSpPr>
          <p:spPr>
            <a:xfrm>
              <a:off x="3185160" y="1621790"/>
              <a:ext cx="2682240" cy="3642360"/>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A10506A2-0118-394F-AE65-2C99C5C1BCCC}"/>
                </a:ext>
              </a:extLst>
            </p:cNvPr>
            <p:cNvSpPr/>
            <p:nvPr/>
          </p:nvSpPr>
          <p:spPr>
            <a:xfrm>
              <a:off x="3169920" y="3114673"/>
              <a:ext cx="2682240" cy="2160272"/>
            </a:xfrm>
            <a:prstGeom prst="round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2F3D343-6545-004A-9611-883DDD563EF8}"/>
                </a:ext>
              </a:extLst>
            </p:cNvPr>
            <p:cNvSpPr/>
            <p:nvPr/>
          </p:nvSpPr>
          <p:spPr>
            <a:xfrm>
              <a:off x="3550920" y="4245610"/>
              <a:ext cx="762000" cy="101854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296E567-47CC-204F-A649-0667FC39CE6E}"/>
                </a:ext>
              </a:extLst>
            </p:cNvPr>
            <p:cNvSpPr/>
            <p:nvPr/>
          </p:nvSpPr>
          <p:spPr>
            <a:xfrm>
              <a:off x="4709160" y="4224020"/>
              <a:ext cx="762000" cy="101854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D2279F9-FA3B-6F45-95DE-09966CC3E443}"/>
                </a:ext>
              </a:extLst>
            </p:cNvPr>
            <p:cNvPicPr>
              <a:picLocks noChangeAspect="1"/>
            </p:cNvPicPr>
            <p:nvPr/>
          </p:nvPicPr>
          <p:blipFill>
            <a:blip r:embed="rId2">
              <a:lum bright="70000" contrast="-70000"/>
            </a:blip>
            <a:stretch>
              <a:fillRect/>
            </a:stretch>
          </p:blipFill>
          <p:spPr>
            <a:xfrm>
              <a:off x="3002280" y="2345690"/>
              <a:ext cx="1900238" cy="2026920"/>
            </a:xfrm>
            <a:prstGeom prst="rect">
              <a:avLst/>
            </a:prstGeom>
          </p:spPr>
        </p:pic>
        <p:pic>
          <p:nvPicPr>
            <p:cNvPr id="28" name="Picture 27">
              <a:extLst>
                <a:ext uri="{FF2B5EF4-FFF2-40B4-BE49-F238E27FC236}">
                  <a16:creationId xmlns:a16="http://schemas.microsoft.com/office/drawing/2014/main" id="{D06C33C5-53ED-FD4B-99A0-5791AF192786}"/>
                </a:ext>
              </a:extLst>
            </p:cNvPr>
            <p:cNvPicPr>
              <a:picLocks noChangeAspect="1"/>
            </p:cNvPicPr>
            <p:nvPr/>
          </p:nvPicPr>
          <p:blipFill>
            <a:blip r:embed="rId2"/>
            <a:stretch>
              <a:fillRect/>
            </a:stretch>
          </p:blipFill>
          <p:spPr>
            <a:xfrm>
              <a:off x="4343400" y="2706368"/>
              <a:ext cx="1514476" cy="1615441"/>
            </a:xfrm>
            <a:prstGeom prst="rect">
              <a:avLst/>
            </a:prstGeom>
            <a:ln>
              <a:noFill/>
            </a:ln>
          </p:spPr>
        </p:pic>
        <p:sp>
          <p:nvSpPr>
            <p:cNvPr id="46" name="TextBox 45">
              <a:extLst>
                <a:ext uri="{FF2B5EF4-FFF2-40B4-BE49-F238E27FC236}">
                  <a16:creationId xmlns:a16="http://schemas.microsoft.com/office/drawing/2014/main" id="{7A76DA83-A66F-5147-A096-BE66FB252A0C}"/>
                </a:ext>
              </a:extLst>
            </p:cNvPr>
            <p:cNvSpPr txBox="1"/>
            <p:nvPr/>
          </p:nvSpPr>
          <p:spPr>
            <a:xfrm>
              <a:off x="3505200" y="5412155"/>
              <a:ext cx="207264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Equality</a:t>
              </a:r>
            </a:p>
          </p:txBody>
        </p:sp>
      </p:grpSp>
      <p:grpSp>
        <p:nvGrpSpPr>
          <p:cNvPr id="51" name="Group 50">
            <a:extLst>
              <a:ext uri="{FF2B5EF4-FFF2-40B4-BE49-F238E27FC236}">
                <a16:creationId xmlns:a16="http://schemas.microsoft.com/office/drawing/2014/main" id="{4D517B7F-89CC-1047-8371-1407279E2FC0}"/>
              </a:ext>
            </a:extLst>
          </p:cNvPr>
          <p:cNvGrpSpPr/>
          <p:nvPr/>
        </p:nvGrpSpPr>
        <p:grpSpPr>
          <a:xfrm>
            <a:off x="5916930" y="2141975"/>
            <a:ext cx="2865120" cy="4123501"/>
            <a:chOff x="5897880" y="1621790"/>
            <a:chExt cx="2865120" cy="4123501"/>
          </a:xfrm>
        </p:grpSpPr>
        <p:sp>
          <p:nvSpPr>
            <p:cNvPr id="43" name="Triangle 42">
              <a:extLst>
                <a:ext uri="{FF2B5EF4-FFF2-40B4-BE49-F238E27FC236}">
                  <a16:creationId xmlns:a16="http://schemas.microsoft.com/office/drawing/2014/main" id="{7C8ABFFB-CD0B-FB45-B639-98C517AE10ED}"/>
                </a:ext>
              </a:extLst>
            </p:cNvPr>
            <p:cNvSpPr/>
            <p:nvPr/>
          </p:nvSpPr>
          <p:spPr>
            <a:xfrm>
              <a:off x="6385560" y="1621790"/>
              <a:ext cx="2103120" cy="3642360"/>
            </a:xfrm>
            <a:prstGeom prst="triangle">
              <a:avLst/>
            </a:prstGeom>
            <a:solidFill>
              <a:schemeClr val="bg1">
                <a:lumMod val="85000"/>
                <a:alpha val="47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31CE0C21-15CF-654B-AA54-7A4F6CC35E67}"/>
                </a:ext>
              </a:extLst>
            </p:cNvPr>
            <p:cNvSpPr/>
            <p:nvPr/>
          </p:nvSpPr>
          <p:spPr>
            <a:xfrm>
              <a:off x="6080760" y="1621790"/>
              <a:ext cx="2682240" cy="3642360"/>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94D8AECB-C055-D24C-92E6-98521EC35D6D}"/>
                </a:ext>
              </a:extLst>
            </p:cNvPr>
            <p:cNvSpPr/>
            <p:nvPr/>
          </p:nvSpPr>
          <p:spPr>
            <a:xfrm>
              <a:off x="6080760" y="3111500"/>
              <a:ext cx="2682240" cy="2160272"/>
            </a:xfrm>
            <a:prstGeom prst="round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594AD19-0E10-3F4A-8C4B-6B9E506D35A9}"/>
                </a:ext>
              </a:extLst>
            </p:cNvPr>
            <p:cNvSpPr/>
            <p:nvPr/>
          </p:nvSpPr>
          <p:spPr>
            <a:xfrm>
              <a:off x="6446520" y="4245610"/>
              <a:ext cx="762000" cy="101854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F3202A-461F-D34B-AB5C-9B0B8BA2B1D1}"/>
                </a:ext>
              </a:extLst>
            </p:cNvPr>
            <p:cNvSpPr/>
            <p:nvPr/>
          </p:nvSpPr>
          <p:spPr>
            <a:xfrm>
              <a:off x="7604760" y="4224020"/>
              <a:ext cx="762000" cy="101854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BEF6490-C74F-CA4D-8B18-8295E28E178B}"/>
                </a:ext>
              </a:extLst>
            </p:cNvPr>
            <p:cNvSpPr/>
            <p:nvPr/>
          </p:nvSpPr>
          <p:spPr>
            <a:xfrm>
              <a:off x="7604760" y="3913505"/>
              <a:ext cx="762000" cy="310515"/>
            </a:xfrm>
            <a:prstGeom prst="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pic>
          <p:nvPicPr>
            <p:cNvPr id="23" name="Picture 22">
              <a:extLst>
                <a:ext uri="{FF2B5EF4-FFF2-40B4-BE49-F238E27FC236}">
                  <a16:creationId xmlns:a16="http://schemas.microsoft.com/office/drawing/2014/main" id="{0055DC76-F73C-9C43-A7CC-04968134BFCB}"/>
                </a:ext>
              </a:extLst>
            </p:cNvPr>
            <p:cNvPicPr>
              <a:picLocks noChangeAspect="1"/>
            </p:cNvPicPr>
            <p:nvPr/>
          </p:nvPicPr>
          <p:blipFill>
            <a:blip r:embed="rId2">
              <a:lum bright="70000" contrast="-70000"/>
            </a:blip>
            <a:stretch>
              <a:fillRect/>
            </a:stretch>
          </p:blipFill>
          <p:spPr>
            <a:xfrm>
              <a:off x="5897880" y="2345690"/>
              <a:ext cx="1900238" cy="2026920"/>
            </a:xfrm>
            <a:prstGeom prst="rect">
              <a:avLst/>
            </a:prstGeom>
          </p:spPr>
        </p:pic>
        <p:pic>
          <p:nvPicPr>
            <p:cNvPr id="29" name="Picture 28">
              <a:extLst>
                <a:ext uri="{FF2B5EF4-FFF2-40B4-BE49-F238E27FC236}">
                  <a16:creationId xmlns:a16="http://schemas.microsoft.com/office/drawing/2014/main" id="{3093891A-3654-9B4E-899B-11829B9E037A}"/>
                </a:ext>
              </a:extLst>
            </p:cNvPr>
            <p:cNvPicPr>
              <a:picLocks noChangeAspect="1"/>
            </p:cNvPicPr>
            <p:nvPr/>
          </p:nvPicPr>
          <p:blipFill>
            <a:blip r:embed="rId2"/>
            <a:stretch>
              <a:fillRect/>
            </a:stretch>
          </p:blipFill>
          <p:spPr>
            <a:xfrm>
              <a:off x="7223760" y="2395220"/>
              <a:ext cx="1514476" cy="1615441"/>
            </a:xfrm>
            <a:prstGeom prst="rect">
              <a:avLst/>
            </a:prstGeom>
            <a:ln>
              <a:noFill/>
            </a:ln>
          </p:spPr>
        </p:pic>
        <p:sp>
          <p:nvSpPr>
            <p:cNvPr id="47" name="TextBox 46">
              <a:extLst>
                <a:ext uri="{FF2B5EF4-FFF2-40B4-BE49-F238E27FC236}">
                  <a16:creationId xmlns:a16="http://schemas.microsoft.com/office/drawing/2014/main" id="{CDB25673-A2CE-4843-AF9A-5A34DDA67647}"/>
                </a:ext>
              </a:extLst>
            </p:cNvPr>
            <p:cNvSpPr txBox="1"/>
            <p:nvPr/>
          </p:nvSpPr>
          <p:spPr>
            <a:xfrm>
              <a:off x="6423660" y="5375959"/>
              <a:ext cx="207264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Equity</a:t>
              </a:r>
            </a:p>
          </p:txBody>
        </p:sp>
      </p:grpSp>
      <p:grpSp>
        <p:nvGrpSpPr>
          <p:cNvPr id="54" name="Group 53">
            <a:extLst>
              <a:ext uri="{FF2B5EF4-FFF2-40B4-BE49-F238E27FC236}">
                <a16:creationId xmlns:a16="http://schemas.microsoft.com/office/drawing/2014/main" id="{CD4999AB-CBC3-D149-A7ED-204386C27FB7}"/>
              </a:ext>
            </a:extLst>
          </p:cNvPr>
          <p:cNvGrpSpPr/>
          <p:nvPr/>
        </p:nvGrpSpPr>
        <p:grpSpPr>
          <a:xfrm>
            <a:off x="8782050" y="2120385"/>
            <a:ext cx="3114676" cy="4191932"/>
            <a:chOff x="8763000" y="1600200"/>
            <a:chExt cx="3114676" cy="4191932"/>
          </a:xfrm>
        </p:grpSpPr>
        <p:sp>
          <p:nvSpPr>
            <p:cNvPr id="44" name="Triangle 43">
              <a:extLst>
                <a:ext uri="{FF2B5EF4-FFF2-40B4-BE49-F238E27FC236}">
                  <a16:creationId xmlns:a16="http://schemas.microsoft.com/office/drawing/2014/main" id="{6D356BAC-2FD6-ED49-B2E2-3EEFD657FF38}"/>
                </a:ext>
              </a:extLst>
            </p:cNvPr>
            <p:cNvSpPr/>
            <p:nvPr/>
          </p:nvSpPr>
          <p:spPr>
            <a:xfrm>
              <a:off x="9265920" y="1600200"/>
              <a:ext cx="2103120" cy="3642360"/>
            </a:xfrm>
            <a:prstGeom prst="triangle">
              <a:avLst/>
            </a:prstGeom>
            <a:solidFill>
              <a:schemeClr val="accent4">
                <a:lumMod val="20000"/>
                <a:lumOff val="80000"/>
                <a:alpha val="473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3EBAADA4-5145-B649-AEBA-B1AFC2B82497}"/>
                </a:ext>
              </a:extLst>
            </p:cNvPr>
            <p:cNvSpPr/>
            <p:nvPr/>
          </p:nvSpPr>
          <p:spPr>
            <a:xfrm>
              <a:off x="9006840" y="1607820"/>
              <a:ext cx="2682240" cy="3642360"/>
            </a:xfrm>
            <a:prstGeom prst="roundRect">
              <a:avLst/>
            </a:prstGeom>
            <a:solidFill>
              <a:schemeClr val="accent4">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41DF51D6-3124-0E40-9A1F-16B11BE6C175}"/>
                </a:ext>
              </a:extLst>
            </p:cNvPr>
            <p:cNvPicPr>
              <a:picLocks noChangeAspect="1"/>
            </p:cNvPicPr>
            <p:nvPr/>
          </p:nvPicPr>
          <p:blipFill>
            <a:blip r:embed="rId2">
              <a:lum bright="70000" contrast="-70000"/>
            </a:blip>
            <a:stretch>
              <a:fillRect/>
            </a:stretch>
          </p:blipFill>
          <p:spPr>
            <a:xfrm>
              <a:off x="8763000" y="3350261"/>
              <a:ext cx="1900238" cy="2026920"/>
            </a:xfrm>
            <a:prstGeom prst="rect">
              <a:avLst/>
            </a:prstGeom>
          </p:spPr>
        </p:pic>
        <p:pic>
          <p:nvPicPr>
            <p:cNvPr id="38" name="Picture 37">
              <a:extLst>
                <a:ext uri="{FF2B5EF4-FFF2-40B4-BE49-F238E27FC236}">
                  <a16:creationId xmlns:a16="http://schemas.microsoft.com/office/drawing/2014/main" id="{A103DB73-3FFC-554D-B03D-744DE1DDFE64}"/>
                </a:ext>
              </a:extLst>
            </p:cNvPr>
            <p:cNvPicPr>
              <a:picLocks noChangeAspect="1"/>
            </p:cNvPicPr>
            <p:nvPr/>
          </p:nvPicPr>
          <p:blipFill>
            <a:blip r:embed="rId2"/>
            <a:stretch>
              <a:fillRect/>
            </a:stretch>
          </p:blipFill>
          <p:spPr>
            <a:xfrm>
              <a:off x="9977438" y="3350261"/>
              <a:ext cx="1900238" cy="2026920"/>
            </a:xfrm>
            <a:prstGeom prst="rect">
              <a:avLst/>
            </a:prstGeom>
          </p:spPr>
        </p:pic>
        <p:sp>
          <p:nvSpPr>
            <p:cNvPr id="48" name="TextBox 47">
              <a:extLst>
                <a:ext uri="{FF2B5EF4-FFF2-40B4-BE49-F238E27FC236}">
                  <a16:creationId xmlns:a16="http://schemas.microsoft.com/office/drawing/2014/main" id="{39B8D550-8155-8248-8D6F-F6AF664CF6D4}"/>
                </a:ext>
              </a:extLst>
            </p:cNvPr>
            <p:cNvSpPr txBox="1"/>
            <p:nvPr/>
          </p:nvSpPr>
          <p:spPr>
            <a:xfrm>
              <a:off x="9143340" y="5422800"/>
              <a:ext cx="249174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American Liberation</a:t>
              </a:r>
            </a:p>
          </p:txBody>
        </p:sp>
      </p:grpSp>
      <p:grpSp>
        <p:nvGrpSpPr>
          <p:cNvPr id="3" name="Group 2">
            <a:extLst>
              <a:ext uri="{FF2B5EF4-FFF2-40B4-BE49-F238E27FC236}">
                <a16:creationId xmlns:a16="http://schemas.microsoft.com/office/drawing/2014/main" id="{48862E92-E64B-5D4E-97E3-E2CBAA353C63}"/>
              </a:ext>
            </a:extLst>
          </p:cNvPr>
          <p:cNvGrpSpPr/>
          <p:nvPr/>
        </p:nvGrpSpPr>
        <p:grpSpPr>
          <a:xfrm>
            <a:off x="183774" y="268684"/>
            <a:ext cx="8745437" cy="6315459"/>
            <a:chOff x="183774" y="268684"/>
            <a:chExt cx="8745437" cy="6315459"/>
          </a:xfrm>
        </p:grpSpPr>
        <p:sp>
          <p:nvSpPr>
            <p:cNvPr id="36" name="TextBox 35">
              <a:extLst>
                <a:ext uri="{FF2B5EF4-FFF2-40B4-BE49-F238E27FC236}">
                  <a16:creationId xmlns:a16="http://schemas.microsoft.com/office/drawing/2014/main" id="{BF65854B-36C6-644C-B3D3-0059AD13E59B}"/>
                </a:ext>
              </a:extLst>
            </p:cNvPr>
            <p:cNvSpPr txBox="1"/>
            <p:nvPr/>
          </p:nvSpPr>
          <p:spPr>
            <a:xfrm>
              <a:off x="3687110" y="268684"/>
              <a:ext cx="4764446" cy="1107996"/>
            </a:xfrm>
            <a:prstGeom prst="rect">
              <a:avLst/>
            </a:prstGeom>
            <a:noFill/>
          </p:spPr>
          <p:txBody>
            <a:bodyPr wrap="none" rtlCol="0">
              <a:spAutoFit/>
            </a:bodyPr>
            <a:lstStyle/>
            <a:p>
              <a:pPr algn="ctr"/>
              <a:r>
                <a:rPr lang="en-US" sz="6600" dirty="0">
                  <a:solidFill>
                    <a:schemeClr val="accent6">
                      <a:lumMod val="75000"/>
                    </a:schemeClr>
                  </a:solidFill>
                  <a:latin typeface="Franklin Gothic Medium"/>
                  <a:cs typeface="Franklin Gothic Medium"/>
                </a:rPr>
                <a:t>racial justice</a:t>
              </a:r>
            </a:p>
          </p:txBody>
        </p:sp>
        <p:sp>
          <p:nvSpPr>
            <p:cNvPr id="2" name="Rectangle 1">
              <a:extLst>
                <a:ext uri="{FF2B5EF4-FFF2-40B4-BE49-F238E27FC236}">
                  <a16:creationId xmlns:a16="http://schemas.microsoft.com/office/drawing/2014/main" id="{1596B1A1-0295-9E43-B22D-CB2D1D90190D}"/>
                </a:ext>
              </a:extLst>
            </p:cNvPr>
            <p:cNvSpPr/>
            <p:nvPr/>
          </p:nvSpPr>
          <p:spPr>
            <a:xfrm>
              <a:off x="183774" y="1745568"/>
              <a:ext cx="8745437" cy="4838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1880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linds(horizont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linds(horizontal)">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048000" y="2427783"/>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solidFill>
                  <a:schemeClr val="accent6">
                    <a:lumMod val="40000"/>
                    <a:lumOff val="60000"/>
                  </a:schemeClr>
                </a:solidFill>
                <a:latin typeface="Arial" panose="020B0604020202020204" pitchFamily="34" charset="0"/>
                <a:ea typeface="November Std Medium" pitchFamily="2" charset="77"/>
                <a:cs typeface="Arial" panose="020B0604020202020204" pitchFamily="34" charset="0"/>
              </a:rPr>
              <a:t> justice </a:t>
            </a:r>
            <a:r>
              <a:rPr lang="en-US" sz="7200" b="1" dirty="0">
                <a:ln>
                  <a:solidFill>
                    <a:schemeClr val="bg1"/>
                  </a:solidFill>
                </a:ln>
                <a:noFill/>
                <a:latin typeface="Arial" panose="020B0604020202020204" pitchFamily="34" charset="0"/>
                <a:ea typeface="November Std Medium" pitchFamily="2" charset="77"/>
                <a:cs typeface="Arial" panose="020B0604020202020204" pitchFamily="34" charset="0"/>
              </a:rPr>
              <a:t>for who? </a:t>
            </a:r>
          </a:p>
        </p:txBody>
      </p:sp>
      <p:sp>
        <p:nvSpPr>
          <p:cNvPr id="2" name="TextBox 3">
            <a:extLst>
              <a:ext uri="{FF2B5EF4-FFF2-40B4-BE49-F238E27FC236}">
                <a16:creationId xmlns:a16="http://schemas.microsoft.com/office/drawing/2014/main" id="{FB0F03A7-E333-E99D-B0F6-C0E625C41857}"/>
              </a:ext>
            </a:extLst>
          </p:cNvPr>
          <p:cNvSpPr txBox="1">
            <a:spLocks noChangeArrowheads="1"/>
          </p:cNvSpPr>
          <p:nvPr/>
        </p:nvSpPr>
        <p:spPr bwMode="auto">
          <a:xfrm>
            <a:off x="3048000" y="3478540"/>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solidFill>
                  <a:schemeClr val="accent6">
                    <a:lumMod val="40000"/>
                    <a:lumOff val="60000"/>
                  </a:schemeClr>
                </a:solidFill>
                <a:latin typeface="Arial" panose="020B0604020202020204" pitchFamily="34" charset="0"/>
                <a:ea typeface="November Std Medium" pitchFamily="2" charset="77"/>
                <a:cs typeface="Arial" panose="020B0604020202020204" pitchFamily="34" charset="0"/>
              </a:rPr>
              <a:t> justice </a:t>
            </a:r>
            <a:r>
              <a:rPr lang="en-US" sz="7200" b="1" dirty="0">
                <a:ln>
                  <a:solidFill>
                    <a:schemeClr val="bg1"/>
                  </a:solidFill>
                </a:ln>
                <a:noFill/>
                <a:latin typeface="Arial" panose="020B0604020202020204" pitchFamily="34" charset="0"/>
                <a:ea typeface="November Std Medium" pitchFamily="2" charset="77"/>
                <a:cs typeface="Arial" panose="020B0604020202020204" pitchFamily="34" charset="0"/>
              </a:rPr>
              <a:t>for what? </a:t>
            </a:r>
          </a:p>
        </p:txBody>
      </p:sp>
    </p:spTree>
    <p:extLst>
      <p:ext uri="{BB962C8B-B14F-4D97-AF65-F5344CB8AC3E}">
        <p14:creationId xmlns:p14="http://schemas.microsoft.com/office/powerpoint/2010/main" val="2249356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3F36BB2-CCEB-684B-BAD9-4B3ABF49CB80}"/>
              </a:ext>
            </a:extLst>
          </p:cNvPr>
          <p:cNvPicPr>
            <a:picLocks noChangeAspect="1"/>
          </p:cNvPicPr>
          <p:nvPr/>
        </p:nvPicPr>
        <p:blipFill>
          <a:blip r:embed="rId3"/>
          <a:stretch>
            <a:fillRect/>
          </a:stretch>
        </p:blipFill>
        <p:spPr>
          <a:xfrm>
            <a:off x="0" y="0"/>
            <a:ext cx="9302262" cy="6849996"/>
          </a:xfrm>
          <a:prstGeom prst="rect">
            <a:avLst/>
          </a:prstGeom>
        </p:spPr>
      </p:pic>
    </p:spTree>
    <p:extLst>
      <p:ext uri="{BB962C8B-B14F-4D97-AF65-F5344CB8AC3E}">
        <p14:creationId xmlns:p14="http://schemas.microsoft.com/office/powerpoint/2010/main" val="172667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888729" y="1628507"/>
            <a:ext cx="11303271"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43000" indent="-1143000">
              <a:buFont typeface="+mj-lt"/>
              <a:buAutoNum type="arabicPeriod"/>
            </a:pPr>
            <a:r>
              <a:rPr lang="en-US" sz="5700" dirty="0">
                <a:solidFill>
                  <a:schemeClr val="bg1"/>
                </a:solidFill>
                <a:latin typeface="November Std Reg" pitchFamily="2" charset="77"/>
                <a:ea typeface="November Std Reg" pitchFamily="2" charset="77"/>
                <a:cs typeface="Helvetica"/>
              </a:rPr>
              <a:t>My name is…..</a:t>
            </a:r>
          </a:p>
          <a:p>
            <a:pPr marL="1143000" indent="-1143000">
              <a:buFont typeface="+mj-lt"/>
              <a:buAutoNum type="arabicPeriod"/>
            </a:pPr>
            <a:r>
              <a:rPr lang="en-US" sz="5700" dirty="0">
                <a:solidFill>
                  <a:schemeClr val="bg1"/>
                </a:solidFill>
                <a:latin typeface="November Std Reg" pitchFamily="2" charset="77"/>
                <a:ea typeface="November Std Reg" pitchFamily="2" charset="77"/>
                <a:cs typeface="Helvetica"/>
              </a:rPr>
              <a:t>I am named after…</a:t>
            </a:r>
            <a:r>
              <a:rPr lang="en-US" sz="5700" i="1" dirty="0">
                <a:solidFill>
                  <a:schemeClr val="accent6">
                    <a:lumMod val="60000"/>
                    <a:lumOff val="40000"/>
                  </a:schemeClr>
                </a:solidFill>
                <a:latin typeface="November Std Reg" pitchFamily="2" charset="77"/>
                <a:ea typeface="November Std Reg" pitchFamily="2" charset="77"/>
                <a:cs typeface="Helvetica"/>
              </a:rPr>
              <a:t>or</a:t>
            </a:r>
          </a:p>
          <a:p>
            <a:pPr marL="1143000" indent="-1143000">
              <a:buFont typeface="+mj-lt"/>
              <a:buAutoNum type="arabicPeriod"/>
            </a:pPr>
            <a:r>
              <a:rPr lang="en-US" sz="5700" dirty="0">
                <a:solidFill>
                  <a:schemeClr val="bg1"/>
                </a:solidFill>
                <a:latin typeface="November Std Reg" pitchFamily="2" charset="77"/>
                <a:ea typeface="November Std Reg" pitchFamily="2" charset="77"/>
                <a:cs typeface="Helvetica"/>
              </a:rPr>
              <a:t>My name means….</a:t>
            </a:r>
            <a:r>
              <a:rPr lang="en-US" sz="5700" i="1" dirty="0">
                <a:solidFill>
                  <a:schemeClr val="accent6">
                    <a:lumMod val="60000"/>
                    <a:lumOff val="40000"/>
                  </a:schemeClr>
                </a:solidFill>
                <a:latin typeface="November Std Reg" pitchFamily="2" charset="77"/>
                <a:ea typeface="November Std Reg" pitchFamily="2" charset="77"/>
                <a:cs typeface="Helvetica"/>
              </a:rPr>
              <a:t>or</a:t>
            </a:r>
          </a:p>
          <a:p>
            <a:pPr marL="1143000" indent="-1143000">
              <a:buFont typeface="+mj-lt"/>
              <a:buAutoNum type="arabicPeriod"/>
            </a:pPr>
            <a:r>
              <a:rPr lang="en-US" sz="5700" dirty="0">
                <a:solidFill>
                  <a:schemeClr val="bg1"/>
                </a:solidFill>
                <a:latin typeface="November Std Reg" pitchFamily="2" charset="77"/>
                <a:ea typeface="November Std Reg" pitchFamily="2" charset="77"/>
                <a:cs typeface="Helvetica"/>
              </a:rPr>
              <a:t>My name came about from…</a:t>
            </a:r>
            <a:endParaRPr lang="en-US" sz="5700" dirty="0">
              <a:solidFill>
                <a:srgbClr val="00B0F0"/>
              </a:solidFill>
              <a:latin typeface="November Std Reg" pitchFamily="2" charset="77"/>
              <a:ea typeface="November Std Reg" pitchFamily="2" charset="77"/>
              <a:cs typeface="Helvetica"/>
            </a:endParaRPr>
          </a:p>
        </p:txBody>
      </p:sp>
    </p:spTree>
    <p:extLst>
      <p:ext uri="{BB962C8B-B14F-4D97-AF65-F5344CB8AC3E}">
        <p14:creationId xmlns:p14="http://schemas.microsoft.com/office/powerpoint/2010/main" val="344044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2013.05.02_edito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835353"/>
            <a:ext cx="6051383" cy="5022648"/>
          </a:xfrm>
          <a:prstGeom prst="rect">
            <a:avLst/>
          </a:prstGeom>
        </p:spPr>
      </p:pic>
      <p:sp>
        <p:nvSpPr>
          <p:cNvPr id="13" name="TextBox 12"/>
          <p:cNvSpPr txBox="1"/>
          <p:nvPr/>
        </p:nvSpPr>
        <p:spPr>
          <a:xfrm>
            <a:off x="5706219" y="819690"/>
            <a:ext cx="5596404" cy="1015663"/>
          </a:xfrm>
          <a:prstGeom prst="rect">
            <a:avLst/>
          </a:prstGeom>
          <a:noFill/>
        </p:spPr>
        <p:txBody>
          <a:bodyPr wrap="none" rtlCol="0">
            <a:spAutoFit/>
          </a:bodyPr>
          <a:lstStyle/>
          <a:p>
            <a:r>
              <a:rPr lang="en-US" sz="6000" dirty="0" err="1">
                <a:solidFill>
                  <a:schemeClr val="bg1">
                    <a:lumMod val="50000"/>
                  </a:schemeClr>
                </a:solidFill>
                <a:latin typeface="Franklin Gothic Medium"/>
                <a:cs typeface="Franklin Gothic Medium"/>
              </a:rPr>
              <a:t>body|</a:t>
            </a:r>
            <a:r>
              <a:rPr lang="en-US" sz="6000" dirty="0" err="1">
                <a:solidFill>
                  <a:schemeClr val="accent6">
                    <a:lumMod val="40000"/>
                    <a:lumOff val="60000"/>
                  </a:schemeClr>
                </a:solidFill>
                <a:latin typeface="Franklin Gothic Medium"/>
                <a:cs typeface="Franklin Gothic Medium"/>
              </a:rPr>
              <a:t>immigrant</a:t>
            </a:r>
            <a:endParaRPr lang="en-US" sz="6000" dirty="0">
              <a:solidFill>
                <a:schemeClr val="accent6">
                  <a:lumMod val="40000"/>
                  <a:lumOff val="60000"/>
                </a:schemeClr>
              </a:solidFill>
              <a:latin typeface="Franklin Gothic Medium"/>
              <a:cs typeface="Franklin Gothic Medium"/>
            </a:endParaRPr>
          </a:p>
        </p:txBody>
      </p:sp>
    </p:spTree>
    <p:extLst>
      <p:ext uri="{BB962C8B-B14F-4D97-AF65-F5344CB8AC3E}">
        <p14:creationId xmlns:p14="http://schemas.microsoft.com/office/powerpoint/2010/main" val="495394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_17179823746095-1024x6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7232154" cy="4823791"/>
          </a:xfrm>
          <a:prstGeom prst="rect">
            <a:avLst/>
          </a:prstGeom>
        </p:spPr>
      </p:pic>
      <p:sp>
        <p:nvSpPr>
          <p:cNvPr id="13" name="TextBox 12"/>
          <p:cNvSpPr txBox="1"/>
          <p:nvPr/>
        </p:nvSpPr>
        <p:spPr>
          <a:xfrm>
            <a:off x="4346782" y="4599656"/>
            <a:ext cx="4572511" cy="1015663"/>
          </a:xfrm>
          <a:prstGeom prst="rect">
            <a:avLst/>
          </a:prstGeom>
          <a:noFill/>
        </p:spPr>
        <p:txBody>
          <a:bodyPr wrap="none" rtlCol="0">
            <a:spAutoFit/>
          </a:bodyPr>
          <a:lstStyle/>
          <a:p>
            <a:r>
              <a:rPr lang="en-US" sz="6000" dirty="0">
                <a:solidFill>
                  <a:schemeClr val="bg1">
                    <a:lumMod val="50000"/>
                  </a:schemeClr>
                </a:solidFill>
                <a:latin typeface="Franklin Gothic Medium"/>
                <a:cs typeface="Franklin Gothic Medium"/>
              </a:rPr>
              <a:t>body|</a:t>
            </a:r>
            <a:r>
              <a:rPr lang="en-US" sz="6000" dirty="0">
                <a:solidFill>
                  <a:schemeClr val="accent6">
                    <a:lumMod val="40000"/>
                    <a:lumOff val="60000"/>
                  </a:schemeClr>
                </a:solidFill>
                <a:latin typeface="Franklin Gothic Medium"/>
                <a:cs typeface="Franklin Gothic Medium"/>
              </a:rPr>
              <a:t>women</a:t>
            </a:r>
          </a:p>
        </p:txBody>
      </p:sp>
    </p:spTree>
    <p:extLst>
      <p:ext uri="{BB962C8B-B14F-4D97-AF65-F5344CB8AC3E}">
        <p14:creationId xmlns:p14="http://schemas.microsoft.com/office/powerpoint/2010/main" val="3101611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ck-lives-matter-lol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974" y="1523490"/>
            <a:ext cx="5407002" cy="3556340"/>
          </a:xfrm>
          <a:prstGeom prst="rect">
            <a:avLst/>
          </a:prstGeom>
        </p:spPr>
      </p:pic>
      <p:sp>
        <p:nvSpPr>
          <p:cNvPr id="13" name="TextBox 12"/>
          <p:cNvSpPr txBox="1"/>
          <p:nvPr/>
        </p:nvSpPr>
        <p:spPr>
          <a:xfrm>
            <a:off x="4247160" y="5107487"/>
            <a:ext cx="3930884" cy="1015663"/>
          </a:xfrm>
          <a:prstGeom prst="rect">
            <a:avLst/>
          </a:prstGeom>
          <a:noFill/>
        </p:spPr>
        <p:txBody>
          <a:bodyPr wrap="none" rtlCol="0">
            <a:spAutoFit/>
          </a:bodyPr>
          <a:lstStyle/>
          <a:p>
            <a:r>
              <a:rPr lang="en-US" sz="6000" dirty="0" err="1">
                <a:solidFill>
                  <a:schemeClr val="bg1">
                    <a:lumMod val="50000"/>
                  </a:schemeClr>
                </a:solidFill>
                <a:latin typeface="Franklin Gothic Medium"/>
                <a:cs typeface="Franklin Gothic Medium"/>
              </a:rPr>
              <a:t>body|</a:t>
            </a:r>
            <a:r>
              <a:rPr lang="en-US" sz="6000" dirty="0" err="1">
                <a:solidFill>
                  <a:schemeClr val="accent6">
                    <a:lumMod val="40000"/>
                    <a:lumOff val="60000"/>
                  </a:schemeClr>
                </a:solidFill>
                <a:latin typeface="Franklin Gothic Medium"/>
                <a:cs typeface="Franklin Gothic Medium"/>
              </a:rPr>
              <a:t>bipoc</a:t>
            </a:r>
            <a:endParaRPr lang="en-US" sz="6000" dirty="0">
              <a:solidFill>
                <a:schemeClr val="accent6">
                  <a:lumMod val="40000"/>
                  <a:lumOff val="60000"/>
                </a:schemeClr>
              </a:solidFill>
              <a:latin typeface="Franklin Gothic Medium"/>
              <a:cs typeface="Franklin Gothic Medium"/>
            </a:endParaRPr>
          </a:p>
        </p:txBody>
      </p:sp>
    </p:spTree>
    <p:extLst>
      <p:ext uri="{BB962C8B-B14F-4D97-AF65-F5344CB8AC3E}">
        <p14:creationId xmlns:p14="http://schemas.microsoft.com/office/powerpoint/2010/main" val="3780782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5.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55" y="0"/>
            <a:ext cx="6327440" cy="4425326"/>
          </a:xfrm>
          <a:prstGeom prst="rect">
            <a:avLst/>
          </a:prstGeom>
        </p:spPr>
      </p:pic>
      <p:sp>
        <p:nvSpPr>
          <p:cNvPr id="13" name="TextBox 12"/>
          <p:cNvSpPr txBox="1"/>
          <p:nvPr/>
        </p:nvSpPr>
        <p:spPr>
          <a:xfrm>
            <a:off x="3798045" y="4425326"/>
            <a:ext cx="4797660" cy="1015663"/>
          </a:xfrm>
          <a:prstGeom prst="rect">
            <a:avLst/>
          </a:prstGeom>
          <a:noFill/>
        </p:spPr>
        <p:txBody>
          <a:bodyPr wrap="none" rtlCol="0">
            <a:spAutoFit/>
          </a:bodyPr>
          <a:lstStyle/>
          <a:p>
            <a:pPr algn="ctr"/>
            <a:r>
              <a:rPr lang="en-US" sz="6000" dirty="0">
                <a:solidFill>
                  <a:schemeClr val="bg1">
                    <a:lumMod val="50000"/>
                  </a:schemeClr>
                </a:solidFill>
                <a:latin typeface="Franklin Gothic Medium"/>
                <a:cs typeface="Franklin Gothic Medium"/>
              </a:rPr>
              <a:t>body|</a:t>
            </a:r>
            <a:r>
              <a:rPr lang="en-US" sz="6000" dirty="0">
                <a:solidFill>
                  <a:schemeClr val="accent6">
                    <a:lumMod val="40000"/>
                    <a:lumOff val="60000"/>
                  </a:schemeClr>
                </a:solidFill>
                <a:latin typeface="Franklin Gothic Medium"/>
                <a:cs typeface="Franklin Gothic Medium"/>
              </a:rPr>
              <a:t>LGBTQ+</a:t>
            </a:r>
          </a:p>
        </p:txBody>
      </p:sp>
    </p:spTree>
    <p:extLst>
      <p:ext uri="{BB962C8B-B14F-4D97-AF65-F5344CB8AC3E}">
        <p14:creationId xmlns:p14="http://schemas.microsoft.com/office/powerpoint/2010/main" val="2547972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lim_american_prayer_ap_im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0" y="1633886"/>
            <a:ext cx="6716110" cy="4230217"/>
          </a:xfrm>
          <a:prstGeom prst="rect">
            <a:avLst/>
          </a:prstGeom>
        </p:spPr>
      </p:pic>
      <p:sp>
        <p:nvSpPr>
          <p:cNvPr id="3" name="TextBox 2">
            <a:extLst>
              <a:ext uri="{FF2B5EF4-FFF2-40B4-BE49-F238E27FC236}">
                <a16:creationId xmlns:a16="http://schemas.microsoft.com/office/drawing/2014/main" id="{BEB3B736-27F1-5E46-B7E5-33615753D195}"/>
              </a:ext>
            </a:extLst>
          </p:cNvPr>
          <p:cNvSpPr txBox="1"/>
          <p:nvPr/>
        </p:nvSpPr>
        <p:spPr>
          <a:xfrm>
            <a:off x="3525322" y="618223"/>
            <a:ext cx="3771545" cy="1015663"/>
          </a:xfrm>
          <a:prstGeom prst="rect">
            <a:avLst/>
          </a:prstGeom>
          <a:noFill/>
        </p:spPr>
        <p:txBody>
          <a:bodyPr wrap="none" rtlCol="0">
            <a:spAutoFit/>
          </a:bodyPr>
          <a:lstStyle/>
          <a:p>
            <a:r>
              <a:rPr lang="en-US" sz="6000" dirty="0">
                <a:solidFill>
                  <a:schemeClr val="bg1">
                    <a:lumMod val="50000"/>
                  </a:schemeClr>
                </a:solidFill>
                <a:latin typeface="Franklin Gothic Medium"/>
                <a:cs typeface="Franklin Gothic Medium"/>
              </a:rPr>
              <a:t>voice|</a:t>
            </a:r>
            <a:r>
              <a:rPr lang="en-US" sz="6000" dirty="0">
                <a:solidFill>
                  <a:schemeClr val="accent6">
                    <a:lumMod val="40000"/>
                    <a:lumOff val="60000"/>
                  </a:schemeClr>
                </a:solidFill>
                <a:latin typeface="Franklin Gothic Medium"/>
                <a:cs typeface="Franklin Gothic Medium"/>
              </a:rPr>
              <a:t>faith</a:t>
            </a:r>
          </a:p>
        </p:txBody>
      </p:sp>
    </p:spTree>
    <p:extLst>
      <p:ext uri="{BB962C8B-B14F-4D97-AF65-F5344CB8AC3E}">
        <p14:creationId xmlns:p14="http://schemas.microsoft.com/office/powerpoint/2010/main" val="565791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a-st-louis-protests-ferguson-20141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458" y="1548936"/>
            <a:ext cx="7965542" cy="5309065"/>
          </a:xfrm>
          <a:prstGeom prst="rect">
            <a:avLst/>
          </a:prstGeom>
        </p:spPr>
      </p:pic>
      <p:sp>
        <p:nvSpPr>
          <p:cNvPr id="3" name="TextBox 2"/>
          <p:cNvSpPr txBox="1"/>
          <p:nvPr/>
        </p:nvSpPr>
        <p:spPr>
          <a:xfrm>
            <a:off x="6219308" y="533273"/>
            <a:ext cx="4568302" cy="1015663"/>
          </a:xfrm>
          <a:prstGeom prst="rect">
            <a:avLst/>
          </a:prstGeom>
          <a:noFill/>
        </p:spPr>
        <p:txBody>
          <a:bodyPr wrap="none" rtlCol="0">
            <a:spAutoFit/>
          </a:bodyPr>
          <a:lstStyle/>
          <a:p>
            <a:pPr algn="ctr"/>
            <a:r>
              <a:rPr lang="en-US" sz="6000" dirty="0">
                <a:solidFill>
                  <a:srgbClr val="7F7F7F"/>
                </a:solidFill>
                <a:latin typeface="Franklin Gothic Medium"/>
                <a:cs typeface="Franklin Gothic Medium"/>
              </a:rPr>
              <a:t>voice|</a:t>
            </a:r>
            <a:r>
              <a:rPr lang="en-US" sz="6000" dirty="0">
                <a:solidFill>
                  <a:schemeClr val="accent6">
                    <a:lumMod val="40000"/>
                    <a:lumOff val="60000"/>
                  </a:schemeClr>
                </a:solidFill>
                <a:latin typeface="Franklin Gothic Medium"/>
                <a:cs typeface="Franklin Gothic Medium"/>
              </a:rPr>
              <a:t>protest</a:t>
            </a:r>
          </a:p>
        </p:txBody>
      </p:sp>
    </p:spTree>
    <p:extLst>
      <p:ext uri="{BB962C8B-B14F-4D97-AF65-F5344CB8AC3E}">
        <p14:creationId xmlns:p14="http://schemas.microsoft.com/office/powerpoint/2010/main" val="1866870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confederate-statue-durham-north-carolina.w710.h4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396" y="2201333"/>
            <a:ext cx="5319604" cy="3543905"/>
          </a:xfrm>
          <a:prstGeom prst="rect">
            <a:avLst/>
          </a:prstGeom>
        </p:spPr>
      </p:pic>
      <p:sp>
        <p:nvSpPr>
          <p:cNvPr id="4" name="TextBox 3"/>
          <p:cNvSpPr txBox="1"/>
          <p:nvPr/>
        </p:nvSpPr>
        <p:spPr>
          <a:xfrm>
            <a:off x="5793414" y="5649788"/>
            <a:ext cx="5024261" cy="1015663"/>
          </a:xfrm>
          <a:prstGeom prst="rect">
            <a:avLst/>
          </a:prstGeom>
          <a:noFill/>
        </p:spPr>
        <p:txBody>
          <a:bodyPr wrap="none" rtlCol="0">
            <a:spAutoFit/>
          </a:bodyPr>
          <a:lstStyle/>
          <a:p>
            <a:pPr algn="ctr"/>
            <a:r>
              <a:rPr lang="en-US" sz="6000" dirty="0">
                <a:solidFill>
                  <a:srgbClr val="7F7F7F"/>
                </a:solidFill>
                <a:latin typeface="Franklin Gothic Medium"/>
                <a:cs typeface="Franklin Gothic Medium"/>
              </a:rPr>
              <a:t>voice|</a:t>
            </a:r>
            <a:r>
              <a:rPr lang="en-US" sz="6000" dirty="0">
                <a:solidFill>
                  <a:schemeClr val="accent6">
                    <a:lumMod val="40000"/>
                    <a:lumOff val="60000"/>
                  </a:schemeClr>
                </a:solidFill>
                <a:latin typeface="Franklin Gothic Medium"/>
                <a:cs typeface="Franklin Gothic Medium"/>
              </a:rPr>
              <a:t>memory</a:t>
            </a:r>
          </a:p>
        </p:txBody>
      </p:sp>
    </p:spTree>
    <p:extLst>
      <p:ext uri="{BB962C8B-B14F-4D97-AF65-F5344CB8AC3E}">
        <p14:creationId xmlns:p14="http://schemas.microsoft.com/office/powerpoint/2010/main" val="705343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ancturary-city-protesters.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48728" y="1684883"/>
            <a:ext cx="5419272" cy="3046288"/>
          </a:xfrm>
          <a:prstGeom prst="rect">
            <a:avLst/>
          </a:prstGeom>
        </p:spPr>
      </p:pic>
      <p:sp>
        <p:nvSpPr>
          <p:cNvPr id="13" name="TextBox 12"/>
          <p:cNvSpPr txBox="1"/>
          <p:nvPr/>
        </p:nvSpPr>
        <p:spPr>
          <a:xfrm>
            <a:off x="1701858" y="669221"/>
            <a:ext cx="4937570" cy="1015663"/>
          </a:xfrm>
          <a:prstGeom prst="rect">
            <a:avLst/>
          </a:prstGeom>
          <a:noFill/>
        </p:spPr>
        <p:txBody>
          <a:bodyPr wrap="none" rtlCol="0">
            <a:spAutoFit/>
          </a:bodyPr>
          <a:lstStyle/>
          <a:p>
            <a:r>
              <a:rPr lang="en-US" sz="6000" dirty="0">
                <a:solidFill>
                  <a:srgbClr val="7F7F7F"/>
                </a:solidFill>
                <a:latin typeface="Franklin Gothic Medium"/>
                <a:cs typeface="Franklin Gothic Medium"/>
              </a:rPr>
              <a:t>belonging|</a:t>
            </a:r>
            <a:r>
              <a:rPr lang="en-US" sz="6000" dirty="0">
                <a:solidFill>
                  <a:schemeClr val="accent6">
                    <a:lumMod val="40000"/>
                    <a:lumOff val="60000"/>
                  </a:schemeClr>
                </a:solidFill>
                <a:latin typeface="Franklin Gothic Medium"/>
                <a:cs typeface="Franklin Gothic Medium"/>
              </a:rPr>
              <a:t>city</a:t>
            </a:r>
          </a:p>
        </p:txBody>
      </p:sp>
    </p:spTree>
    <p:extLst>
      <p:ext uri="{BB962C8B-B14F-4D97-AF65-F5344CB8AC3E}">
        <p14:creationId xmlns:p14="http://schemas.microsoft.com/office/powerpoint/2010/main" val="2622754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ima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16390"/>
            <a:ext cx="5080000" cy="3810000"/>
          </a:xfrm>
          <a:prstGeom prst="rect">
            <a:avLst/>
          </a:prstGeom>
        </p:spPr>
      </p:pic>
      <p:sp>
        <p:nvSpPr>
          <p:cNvPr id="13" name="TextBox 12"/>
          <p:cNvSpPr txBox="1"/>
          <p:nvPr/>
        </p:nvSpPr>
        <p:spPr>
          <a:xfrm>
            <a:off x="3153367" y="5341610"/>
            <a:ext cx="5885265" cy="1015663"/>
          </a:xfrm>
          <a:prstGeom prst="rect">
            <a:avLst/>
          </a:prstGeom>
          <a:noFill/>
        </p:spPr>
        <p:txBody>
          <a:bodyPr wrap="none" rtlCol="0">
            <a:spAutoFit/>
          </a:bodyPr>
          <a:lstStyle/>
          <a:p>
            <a:pPr algn="ctr"/>
            <a:r>
              <a:rPr lang="en-US" sz="6000" dirty="0">
                <a:solidFill>
                  <a:srgbClr val="7F7F7F"/>
                </a:solidFill>
                <a:latin typeface="Franklin Gothic Medium"/>
                <a:cs typeface="Franklin Gothic Medium"/>
              </a:rPr>
              <a:t>belonging|</a:t>
            </a:r>
            <a:r>
              <a:rPr lang="en-US" sz="6000" dirty="0">
                <a:solidFill>
                  <a:schemeClr val="accent6">
                    <a:lumMod val="40000"/>
                    <a:lumOff val="60000"/>
                  </a:schemeClr>
                </a:solidFill>
                <a:latin typeface="Franklin Gothic Medium"/>
                <a:cs typeface="Franklin Gothic Medium"/>
              </a:rPr>
              <a:t>planet</a:t>
            </a:r>
          </a:p>
        </p:txBody>
      </p:sp>
    </p:spTree>
    <p:extLst>
      <p:ext uri="{BB962C8B-B14F-4D97-AF65-F5344CB8AC3E}">
        <p14:creationId xmlns:p14="http://schemas.microsoft.com/office/powerpoint/2010/main" val="3110470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BF8A27-4C2B-5C46-B7D6-90F902036304}"/>
              </a:ext>
            </a:extLst>
          </p:cNvPr>
          <p:cNvGrpSpPr/>
          <p:nvPr/>
        </p:nvGrpSpPr>
        <p:grpSpPr>
          <a:xfrm>
            <a:off x="1386840" y="2600235"/>
            <a:ext cx="10512079" cy="2099489"/>
            <a:chOff x="1386840" y="2798355"/>
            <a:chExt cx="10512079" cy="2099489"/>
          </a:xfrm>
        </p:grpSpPr>
        <p:sp>
          <p:nvSpPr>
            <p:cNvPr id="5" name="TextBox 3">
              <a:extLst>
                <a:ext uri="{FF2B5EF4-FFF2-40B4-BE49-F238E27FC236}">
                  <a16:creationId xmlns:a16="http://schemas.microsoft.com/office/drawing/2014/main" id="{902B21D2-00E4-C946-B17B-3EB8D23382B0}"/>
                </a:ext>
              </a:extLst>
            </p:cNvPr>
            <p:cNvSpPr txBox="1">
              <a:spLocks noChangeArrowheads="1"/>
            </p:cNvSpPr>
            <p:nvPr/>
          </p:nvSpPr>
          <p:spPr bwMode="auto">
            <a:xfrm>
              <a:off x="1386840" y="2798355"/>
              <a:ext cx="1048159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cs typeface="Arial" panose="020B0604020202020204" pitchFamily="34" charset="0"/>
                </a:rPr>
                <a:t>the</a:t>
              </a:r>
              <a:r>
                <a:rPr lang="en-US" sz="7200" b="1" dirty="0">
                  <a:solidFill>
                    <a:schemeClr val="bg1"/>
                  </a:solidFill>
                  <a:latin typeface="Arial" panose="020B0604020202020204" pitchFamily="34" charset="0"/>
                  <a:cs typeface="Arial" panose="020B0604020202020204" pitchFamily="34" charset="0"/>
                </a:rPr>
                <a:t> </a:t>
              </a:r>
              <a:r>
                <a:rPr lang="en-US" sz="7200" b="1" dirty="0">
                  <a:solidFill>
                    <a:schemeClr val="accent6">
                      <a:lumMod val="75000"/>
                    </a:schemeClr>
                  </a:solidFill>
                  <a:latin typeface="Arial" panose="020B0604020202020204" pitchFamily="34" charset="0"/>
                  <a:cs typeface="Arial" panose="020B0604020202020204" pitchFamily="34" charset="0"/>
                </a:rPr>
                <a:t>just city </a:t>
              </a:r>
            </a:p>
          </p:txBody>
        </p:sp>
        <p:sp>
          <p:nvSpPr>
            <p:cNvPr id="7" name="TextBox 3">
              <a:extLst>
                <a:ext uri="{FF2B5EF4-FFF2-40B4-BE49-F238E27FC236}">
                  <a16:creationId xmlns:a16="http://schemas.microsoft.com/office/drawing/2014/main" id="{D511B89B-2312-FF44-B5A4-AEC1621067BB}"/>
                </a:ext>
              </a:extLst>
            </p:cNvPr>
            <p:cNvSpPr txBox="1">
              <a:spLocks noChangeArrowheads="1"/>
            </p:cNvSpPr>
            <p:nvPr/>
          </p:nvSpPr>
          <p:spPr bwMode="auto">
            <a:xfrm>
              <a:off x="1417320" y="3697515"/>
              <a:ext cx="1048159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cs typeface="Arial" panose="020B0604020202020204" pitchFamily="34" charset="0"/>
                </a:rPr>
                <a:t>is a </a:t>
              </a:r>
              <a:r>
                <a:rPr lang="en-US" sz="7200" b="1" dirty="0">
                  <a:solidFill>
                    <a:schemeClr val="accent6">
                      <a:lumMod val="60000"/>
                      <a:lumOff val="40000"/>
                    </a:schemeClr>
                  </a:solidFill>
                  <a:latin typeface="Arial" panose="020B0604020202020204" pitchFamily="34" charset="0"/>
                  <a:cs typeface="Arial" panose="020B0604020202020204" pitchFamily="34" charset="0"/>
                </a:rPr>
                <a:t>laboratory</a:t>
              </a:r>
            </a:p>
          </p:txBody>
        </p:sp>
      </p:grpSp>
    </p:spTree>
    <p:extLst>
      <p:ext uri="{BB962C8B-B14F-4D97-AF65-F5344CB8AC3E}">
        <p14:creationId xmlns:p14="http://schemas.microsoft.com/office/powerpoint/2010/main" val="356701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3F36BB2-CCEB-684B-BAD9-4B3ABF49CB80}"/>
              </a:ext>
            </a:extLst>
          </p:cNvPr>
          <p:cNvPicPr>
            <a:picLocks noChangeAspect="1"/>
          </p:cNvPicPr>
          <p:nvPr/>
        </p:nvPicPr>
        <p:blipFill>
          <a:blip r:embed="rId2"/>
          <a:stretch>
            <a:fillRect/>
          </a:stretch>
        </p:blipFill>
        <p:spPr>
          <a:xfrm>
            <a:off x="0" y="0"/>
            <a:ext cx="9302262" cy="6849996"/>
          </a:xfrm>
          <a:prstGeom prst="rect">
            <a:avLst/>
          </a:prstGeom>
        </p:spPr>
      </p:pic>
    </p:spTree>
    <p:extLst>
      <p:ext uri="{BB962C8B-B14F-4D97-AF65-F5344CB8AC3E}">
        <p14:creationId xmlns:p14="http://schemas.microsoft.com/office/powerpoint/2010/main" val="2102957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5FDDD4-BFCB-144C-BD4B-20A904262B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2505" y="1175478"/>
            <a:ext cx="4262203" cy="4262203"/>
          </a:xfrm>
          <a:prstGeom prst="rect">
            <a:avLst/>
          </a:prstGeom>
        </p:spPr>
      </p:pic>
    </p:spTree>
    <p:extLst>
      <p:ext uri="{BB962C8B-B14F-4D97-AF65-F5344CB8AC3E}">
        <p14:creationId xmlns:p14="http://schemas.microsoft.com/office/powerpoint/2010/main" val="1433297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5D0882-BC12-49AE-8A42-C3D016AF0850}"/>
              </a:ext>
            </a:extLst>
          </p:cNvPr>
          <p:cNvSpPr txBox="1"/>
          <p:nvPr/>
        </p:nvSpPr>
        <p:spPr>
          <a:xfrm>
            <a:off x="6902850" y="2090172"/>
            <a:ext cx="4641449" cy="2677656"/>
          </a:xfrm>
          <a:prstGeom prst="rect">
            <a:avLst/>
          </a:prstGeom>
          <a:noFill/>
        </p:spPr>
        <p:txBody>
          <a:bodyPr wrap="square" rtlCol="0">
            <a:spAutoFit/>
          </a:bodyPr>
          <a:lstStyle/>
          <a:p>
            <a:r>
              <a:rPr lang="en-US" sz="2000" b="1" dirty="0">
                <a:solidFill>
                  <a:schemeClr val="bg1"/>
                </a:solidFill>
                <a:latin typeface="Arial" panose="020B0604020202020204" pitchFamily="34" charset="0"/>
                <a:ea typeface="November Std Reg" pitchFamily="2" charset="77"/>
                <a:cs typeface="Arial" panose="020B0604020202020204" pitchFamily="34" charset="0"/>
              </a:rPr>
              <a:t>a </a:t>
            </a:r>
            <a:r>
              <a:rPr lang="en-US" sz="2800" b="1" dirty="0">
                <a:solidFill>
                  <a:srgbClr val="FFC000"/>
                </a:solidFill>
                <a:latin typeface="Arial" panose="020B0604020202020204" pitchFamily="34" charset="0"/>
                <a:ea typeface="November Std Bld" pitchFamily="2" charset="77"/>
                <a:cs typeface="Arial" panose="020B0604020202020204" pitchFamily="34" charset="0"/>
              </a:rPr>
              <a:t>Just City </a:t>
            </a:r>
            <a:r>
              <a:rPr lang="en-US" sz="2000" b="1" dirty="0">
                <a:solidFill>
                  <a:schemeClr val="bg1"/>
                </a:solidFill>
                <a:latin typeface="Arial" panose="020B0604020202020204" pitchFamily="34" charset="0"/>
                <a:ea typeface="November Std Reg" pitchFamily="2" charset="77"/>
                <a:cs typeface="Arial" panose="020B0604020202020204" pitchFamily="34" charset="0"/>
              </a:rPr>
              <a:t>is where all people and communities, but especially the least not included, have access to networks and environments that offer the opportunities and resources to be productive and prosperous, advancing their social and economic mobility and agency.</a:t>
            </a:r>
          </a:p>
        </p:txBody>
      </p:sp>
      <p:pic>
        <p:nvPicPr>
          <p:cNvPr id="3" name="Google Shape;347;p34" descr="By-Region-Most-Mentioned-01.png">
            <a:extLst>
              <a:ext uri="{FF2B5EF4-FFF2-40B4-BE49-F238E27FC236}">
                <a16:creationId xmlns:a16="http://schemas.microsoft.com/office/drawing/2014/main" id="{FBBA4060-0987-AF40-83B3-266D6D06549C}"/>
              </a:ext>
            </a:extLst>
          </p:cNvPr>
          <p:cNvPicPr preferRelativeResize="0"/>
          <p:nvPr/>
        </p:nvPicPr>
        <p:blipFill rotWithShape="1">
          <a:blip r:embed="rId3">
            <a:alphaModFix/>
          </a:blip>
          <a:srcRect l="3750" t="4294" r="2778" b="2121"/>
          <a:stretch/>
        </p:blipFill>
        <p:spPr>
          <a:xfrm>
            <a:off x="0" y="1690254"/>
            <a:ext cx="6096000" cy="3477491"/>
          </a:xfrm>
          <a:prstGeom prst="rect">
            <a:avLst/>
          </a:prstGeom>
          <a:noFill/>
          <a:ln>
            <a:noFill/>
          </a:ln>
        </p:spPr>
      </p:pic>
    </p:spTree>
    <p:extLst>
      <p:ext uri="{BB962C8B-B14F-4D97-AF65-F5344CB8AC3E}">
        <p14:creationId xmlns:p14="http://schemas.microsoft.com/office/powerpoint/2010/main" val="52529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B1A83A-642E-1941-9F08-864206878F8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401780" y="0"/>
            <a:ext cx="3567542" cy="6858000"/>
          </a:xfrm>
          <a:prstGeom prst="rect">
            <a:avLst/>
          </a:prstGeom>
        </p:spPr>
      </p:pic>
      <p:sp>
        <p:nvSpPr>
          <p:cNvPr id="12" name="Title 1">
            <a:extLst>
              <a:ext uri="{FF2B5EF4-FFF2-40B4-BE49-F238E27FC236}">
                <a16:creationId xmlns:a16="http://schemas.microsoft.com/office/drawing/2014/main" id="{7F16DC47-1786-5744-AF43-B620CE12E7A1}"/>
              </a:ext>
            </a:extLst>
          </p:cNvPr>
          <p:cNvSpPr>
            <a:spLocks noGrp="1"/>
          </p:cNvSpPr>
          <p:nvPr>
            <p:ph type="title"/>
          </p:nvPr>
        </p:nvSpPr>
        <p:spPr>
          <a:xfrm>
            <a:off x="4667250" y="1630004"/>
            <a:ext cx="3356610" cy="1553804"/>
          </a:xfrm>
        </p:spPr>
        <p:txBody>
          <a:bodyPr>
            <a:noAutofit/>
          </a:bodyPr>
          <a:lstStyle/>
          <a:p>
            <a:pPr algn="ctr"/>
            <a:r>
              <a:rPr lang="en-US" dirty="0">
                <a:solidFill>
                  <a:srgbClr val="D5FC79"/>
                </a:solidFill>
                <a:latin typeface="Bebas Neue" panose="020B0606020202050201" pitchFamily="34" charset="0"/>
              </a:rPr>
              <a:t>RESEARCH</a:t>
            </a:r>
          </a:p>
        </p:txBody>
      </p:sp>
      <p:sp>
        <p:nvSpPr>
          <p:cNvPr id="9" name="Content Placeholder 2">
            <a:extLst>
              <a:ext uri="{FF2B5EF4-FFF2-40B4-BE49-F238E27FC236}">
                <a16:creationId xmlns:a16="http://schemas.microsoft.com/office/drawing/2014/main" id="{EC94242F-CC74-104F-A6B2-610BA711F860}"/>
              </a:ext>
            </a:extLst>
          </p:cNvPr>
          <p:cNvSpPr txBox="1">
            <a:spLocks/>
          </p:cNvSpPr>
          <p:nvPr/>
        </p:nvSpPr>
        <p:spPr>
          <a:xfrm>
            <a:off x="5093824" y="3163529"/>
            <a:ext cx="4107305" cy="2205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2000" b="1" dirty="0">
                <a:solidFill>
                  <a:schemeClr val="bg1"/>
                </a:solidFill>
                <a:latin typeface="Arial" panose="020B0604020202020204" pitchFamily="34" charset="0"/>
                <a:ea typeface="November Std Reg" pitchFamily="2" charset="77"/>
                <a:cs typeface="Arial" panose="020B0604020202020204" pitchFamily="34" charset="0"/>
              </a:rPr>
              <a:t>we investigate ways that designers combat social + spatial injustice, and  showcase their solutions through case studies and exhibitions</a:t>
            </a:r>
          </a:p>
        </p:txBody>
      </p:sp>
    </p:spTree>
    <p:extLst>
      <p:ext uri="{BB962C8B-B14F-4D97-AF65-F5344CB8AC3E}">
        <p14:creationId xmlns:p14="http://schemas.microsoft.com/office/powerpoint/2010/main" val="2574305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EB34AE-580E-8A44-902C-A2F27AF70DE8}"/>
              </a:ext>
            </a:extLst>
          </p:cNvPr>
          <p:cNvSpPr txBox="1">
            <a:spLocks/>
          </p:cNvSpPr>
          <p:nvPr/>
        </p:nvSpPr>
        <p:spPr>
          <a:xfrm>
            <a:off x="1033741" y="2049949"/>
            <a:ext cx="3771894" cy="100550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D5FC79"/>
                </a:solidFill>
                <a:latin typeface="Bebas Neue" panose="020B0606020202050201" pitchFamily="34" charset="0"/>
              </a:rPr>
              <a:t>SPECULATE</a:t>
            </a:r>
          </a:p>
        </p:txBody>
      </p:sp>
      <p:sp>
        <p:nvSpPr>
          <p:cNvPr id="6" name="Content Placeholder 2">
            <a:extLst>
              <a:ext uri="{FF2B5EF4-FFF2-40B4-BE49-F238E27FC236}">
                <a16:creationId xmlns:a16="http://schemas.microsoft.com/office/drawing/2014/main" id="{6C4103FA-96BB-854E-9B49-FFDAB1872238}"/>
              </a:ext>
            </a:extLst>
          </p:cNvPr>
          <p:cNvSpPr txBox="1">
            <a:spLocks/>
          </p:cNvSpPr>
          <p:nvPr/>
        </p:nvSpPr>
        <p:spPr>
          <a:xfrm>
            <a:off x="1033741" y="3032842"/>
            <a:ext cx="3419476" cy="2205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000" b="1" dirty="0">
                <a:solidFill>
                  <a:schemeClr val="bg1"/>
                </a:solidFill>
                <a:latin typeface="Arial" panose="020B0604020202020204" pitchFamily="34" charset="0"/>
                <a:cs typeface="Arial" panose="020B0604020202020204" pitchFamily="34" charset="0"/>
              </a:rPr>
              <a:t>cross-disciplinary design studios to analyze, speculate and project new futures that dismantle socio-spatial injustice</a:t>
            </a:r>
          </a:p>
        </p:txBody>
      </p:sp>
      <p:pic>
        <p:nvPicPr>
          <p:cNvPr id="9" name="Picture 8">
            <a:extLst>
              <a:ext uri="{FF2B5EF4-FFF2-40B4-BE49-F238E27FC236}">
                <a16:creationId xmlns:a16="http://schemas.microsoft.com/office/drawing/2014/main" id="{371B4A1F-5F72-384D-9165-3F091A0FC1F1}"/>
              </a:ext>
            </a:extLst>
          </p:cNvPr>
          <p:cNvPicPr>
            <a:picLocks noChangeAspect="1"/>
          </p:cNvPicPr>
          <p:nvPr/>
        </p:nvPicPr>
        <p:blipFill>
          <a:blip r:embed="rId3">
            <a:lum bright="20000" contrast="20000"/>
          </a:blip>
          <a:stretch>
            <a:fillRect/>
          </a:stretch>
        </p:blipFill>
        <p:spPr>
          <a:xfrm>
            <a:off x="7035937" y="0"/>
            <a:ext cx="5156063" cy="6880023"/>
          </a:xfrm>
          <a:prstGeom prst="rect">
            <a:avLst/>
          </a:prstGeom>
        </p:spPr>
      </p:pic>
    </p:spTree>
    <p:extLst>
      <p:ext uri="{BB962C8B-B14F-4D97-AF65-F5344CB8AC3E}">
        <p14:creationId xmlns:p14="http://schemas.microsoft.com/office/powerpoint/2010/main" val="1848984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E3C4D77-A0C0-6A42-BEEB-2AC953E23525}"/>
              </a:ext>
            </a:extLst>
          </p:cNvPr>
          <p:cNvGrpSpPr/>
          <p:nvPr/>
        </p:nvGrpSpPr>
        <p:grpSpPr>
          <a:xfrm>
            <a:off x="1349115" y="1154242"/>
            <a:ext cx="10285239" cy="5077849"/>
            <a:chOff x="0" y="1185635"/>
            <a:chExt cx="10695868" cy="5357030"/>
          </a:xfrm>
        </p:grpSpPr>
        <p:pic>
          <p:nvPicPr>
            <p:cNvPr id="2050" name="Picture 2" descr="Image result for just city essays">
              <a:extLst>
                <a:ext uri="{FF2B5EF4-FFF2-40B4-BE49-F238E27FC236}">
                  <a16:creationId xmlns:a16="http://schemas.microsoft.com/office/drawing/2014/main" id="{A837E475-B8F2-499E-BEB2-441F139013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3719" y="3888330"/>
              <a:ext cx="1997444" cy="264129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692BA475-75DC-1A4C-9920-34D9477904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24331" y="1216967"/>
              <a:ext cx="1920516" cy="2630400"/>
            </a:xfrm>
            <a:prstGeom prst="rect">
              <a:avLst/>
            </a:prstGeom>
          </p:spPr>
        </p:pic>
        <p:grpSp>
          <p:nvGrpSpPr>
            <p:cNvPr id="6" name="Group 5">
              <a:extLst>
                <a:ext uri="{FF2B5EF4-FFF2-40B4-BE49-F238E27FC236}">
                  <a16:creationId xmlns:a16="http://schemas.microsoft.com/office/drawing/2014/main" id="{989C189C-DC23-704B-A790-09E0087708F0}"/>
                </a:ext>
              </a:extLst>
            </p:cNvPr>
            <p:cNvGrpSpPr/>
            <p:nvPr/>
          </p:nvGrpSpPr>
          <p:grpSpPr>
            <a:xfrm>
              <a:off x="7431723" y="3897157"/>
              <a:ext cx="1863738" cy="2645508"/>
              <a:chOff x="0" y="0"/>
              <a:chExt cx="4583166" cy="6858000"/>
            </a:xfrm>
          </p:grpSpPr>
          <p:sp>
            <p:nvSpPr>
              <p:cNvPr id="7" name="Rectangle 6">
                <a:extLst>
                  <a:ext uri="{FF2B5EF4-FFF2-40B4-BE49-F238E27FC236}">
                    <a16:creationId xmlns:a16="http://schemas.microsoft.com/office/drawing/2014/main" id="{417E34F6-0BBB-8E46-92DC-2DDA0ED19164}"/>
                  </a:ext>
                </a:extLst>
              </p:cNvPr>
              <p:cNvSpPr/>
              <p:nvPr/>
            </p:nvSpPr>
            <p:spPr>
              <a:xfrm>
                <a:off x="11166" y="0"/>
                <a:ext cx="4572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23A06E3-A15D-3043-B03D-21DC87E246BD}"/>
                  </a:ext>
                </a:extLst>
              </p:cNvPr>
              <p:cNvPicPr>
                <a:picLocks noChangeAspect="1"/>
              </p:cNvPicPr>
              <p:nvPr/>
            </p:nvPicPr>
            <p:blipFill>
              <a:blip r:embed="rId5"/>
              <a:stretch>
                <a:fillRect/>
              </a:stretch>
            </p:blipFill>
            <p:spPr>
              <a:xfrm>
                <a:off x="0" y="0"/>
                <a:ext cx="4572000" cy="6858000"/>
              </a:xfrm>
              <a:prstGeom prst="rect">
                <a:avLst/>
              </a:prstGeom>
              <a:solidFill>
                <a:srgbClr val="FFC000"/>
              </a:solidFill>
            </p:spPr>
          </p:pic>
        </p:grpSp>
        <p:pic>
          <p:nvPicPr>
            <p:cNvPr id="9" name="Picture 8" descr="Diagram&#10;&#10;Description automatically generated">
              <a:extLst>
                <a:ext uri="{FF2B5EF4-FFF2-40B4-BE49-F238E27FC236}">
                  <a16:creationId xmlns:a16="http://schemas.microsoft.com/office/drawing/2014/main" id="{630E5B1E-C273-4342-B01F-23B099133FEF}"/>
                </a:ext>
              </a:extLst>
            </p:cNvPr>
            <p:cNvPicPr>
              <a:picLocks noChangeAspect="1"/>
            </p:cNvPicPr>
            <p:nvPr/>
          </p:nvPicPr>
          <p:blipFill rotWithShape="1">
            <a:blip r:embed="rId6"/>
            <a:srcRect t="1376"/>
            <a:stretch/>
          </p:blipFill>
          <p:spPr>
            <a:xfrm>
              <a:off x="6011183" y="1185635"/>
              <a:ext cx="2188140" cy="2652639"/>
            </a:xfrm>
            <a:prstGeom prst="rect">
              <a:avLst/>
            </a:prstGeom>
          </p:spPr>
        </p:pic>
        <p:pic>
          <p:nvPicPr>
            <p:cNvPr id="10" name="Picture 9" descr="Shape&#10;&#10;Description automatically generated">
              <a:extLst>
                <a:ext uri="{FF2B5EF4-FFF2-40B4-BE49-F238E27FC236}">
                  <a16:creationId xmlns:a16="http://schemas.microsoft.com/office/drawing/2014/main" id="{D6C14D8E-1E9D-E04B-9F7D-BB98357A6083}"/>
                </a:ext>
              </a:extLst>
            </p:cNvPr>
            <p:cNvPicPr>
              <a:picLocks noChangeAspect="1"/>
            </p:cNvPicPr>
            <p:nvPr/>
          </p:nvPicPr>
          <p:blipFill>
            <a:blip r:embed="rId7"/>
            <a:stretch>
              <a:fillRect/>
            </a:stretch>
          </p:blipFill>
          <p:spPr>
            <a:xfrm>
              <a:off x="8780032" y="1228289"/>
              <a:ext cx="1915836" cy="263461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FBB2620-F100-7246-8A2B-52BB789456A4}"/>
                </a:ext>
              </a:extLst>
            </p:cNvPr>
            <p:cNvPicPr>
              <a:picLocks noChangeAspect="1"/>
            </p:cNvPicPr>
            <p:nvPr/>
          </p:nvPicPr>
          <p:blipFill>
            <a:blip r:embed="rId8"/>
            <a:stretch>
              <a:fillRect/>
            </a:stretch>
          </p:blipFill>
          <p:spPr>
            <a:xfrm>
              <a:off x="0" y="1217500"/>
              <a:ext cx="2026311" cy="2630399"/>
            </a:xfrm>
            <a:prstGeom prst="rect">
              <a:avLst/>
            </a:prstGeom>
          </p:spPr>
        </p:pic>
        <p:pic>
          <p:nvPicPr>
            <p:cNvPr id="17" name="Picture 16" descr="A group of people walking down a sidewalk&#10;&#10;Description automatically generated with low confidence">
              <a:extLst>
                <a:ext uri="{FF2B5EF4-FFF2-40B4-BE49-F238E27FC236}">
                  <a16:creationId xmlns:a16="http://schemas.microsoft.com/office/drawing/2014/main" id="{3CE909EC-0A0D-5546-BC67-834F7B6DDF17}"/>
                </a:ext>
              </a:extLst>
            </p:cNvPr>
            <p:cNvPicPr>
              <a:picLocks noChangeAspect="1"/>
            </p:cNvPicPr>
            <p:nvPr/>
          </p:nvPicPr>
          <p:blipFill>
            <a:blip r:embed="rId9"/>
            <a:stretch>
              <a:fillRect/>
            </a:stretch>
          </p:blipFill>
          <p:spPr>
            <a:xfrm>
              <a:off x="1445398" y="3886315"/>
              <a:ext cx="2069240" cy="2652639"/>
            </a:xfrm>
            <a:prstGeom prst="rect">
              <a:avLst/>
            </a:prstGeom>
          </p:spPr>
        </p:pic>
      </p:grpSp>
      <p:sp>
        <p:nvSpPr>
          <p:cNvPr id="12" name="Title 1">
            <a:extLst>
              <a:ext uri="{FF2B5EF4-FFF2-40B4-BE49-F238E27FC236}">
                <a16:creationId xmlns:a16="http://schemas.microsoft.com/office/drawing/2014/main" id="{612E5EA5-6909-3A49-8C85-EDE4841FAE12}"/>
              </a:ext>
            </a:extLst>
          </p:cNvPr>
          <p:cNvSpPr>
            <a:spLocks noGrp="1"/>
          </p:cNvSpPr>
          <p:nvPr>
            <p:ph type="title"/>
          </p:nvPr>
        </p:nvSpPr>
        <p:spPr>
          <a:xfrm>
            <a:off x="0" y="5236928"/>
            <a:ext cx="3104334" cy="1325563"/>
          </a:xfrm>
        </p:spPr>
        <p:txBody>
          <a:bodyPr>
            <a:normAutofit/>
          </a:bodyPr>
          <a:lstStyle/>
          <a:p>
            <a:pPr algn="ctr"/>
            <a:r>
              <a:rPr lang="en-US" sz="6000" dirty="0">
                <a:solidFill>
                  <a:srgbClr val="00B0F0"/>
                </a:solidFill>
                <a:latin typeface="Bebas Neue" panose="020B0606020202050201" pitchFamily="34" charset="0"/>
              </a:rPr>
              <a:t>PUBLISH</a:t>
            </a:r>
          </a:p>
        </p:txBody>
      </p:sp>
    </p:spTree>
    <p:extLst>
      <p:ext uri="{BB962C8B-B14F-4D97-AF65-F5344CB8AC3E}">
        <p14:creationId xmlns:p14="http://schemas.microsoft.com/office/powerpoint/2010/main" val="483526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a:spLocks noGrp="1"/>
          </p:cNvSpPr>
          <p:nvPr>
            <p:ph type="title"/>
          </p:nvPr>
        </p:nvSpPr>
        <p:spPr>
          <a:xfrm>
            <a:off x="2152650" y="1135902"/>
            <a:ext cx="7886700" cy="740438"/>
          </a:xfrm>
          <a:prstGeom prst="rect">
            <a:avLst/>
          </a:prstGeom>
          <a:noFill/>
          <a:ln>
            <a:noFill/>
          </a:ln>
        </p:spPr>
        <p:txBody>
          <a:bodyPr spcFirstLastPara="1" vert="horz" wrap="square" lIns="68569" tIns="34275" rIns="68569" bIns="34275" rtlCol="0" anchor="b" anchorCtr="0">
            <a:normAutofit fontScale="90000"/>
          </a:bodyPr>
          <a:lstStyle/>
          <a:p>
            <a:pPr algn="ctr">
              <a:spcBef>
                <a:spcPts val="0"/>
              </a:spcBef>
              <a:buClr>
                <a:srgbClr val="D5FC79"/>
              </a:buClr>
              <a:buSzPts val="6000"/>
            </a:pPr>
            <a:r>
              <a:rPr lang="en-US" dirty="0">
                <a:solidFill>
                  <a:srgbClr val="00B0F0"/>
                </a:solidFill>
                <a:latin typeface="Bebas Neue"/>
                <a:ea typeface="Bebas Neue"/>
                <a:cs typeface="Bebas Neue"/>
                <a:sym typeface="Bebas Neue"/>
              </a:rPr>
              <a:t>exhibit</a:t>
            </a:r>
            <a:endParaRPr dirty="0">
              <a:solidFill>
                <a:srgbClr val="00B0F0"/>
              </a:solidFill>
            </a:endParaRPr>
          </a:p>
        </p:txBody>
      </p:sp>
      <p:sp>
        <p:nvSpPr>
          <p:cNvPr id="246" name="Google Shape;246;p22"/>
          <p:cNvSpPr txBox="1"/>
          <p:nvPr/>
        </p:nvSpPr>
        <p:spPr>
          <a:xfrm>
            <a:off x="3033896" y="5245683"/>
            <a:ext cx="1770965" cy="553968"/>
          </a:xfrm>
          <a:prstGeom prst="rect">
            <a:avLst/>
          </a:prstGeom>
          <a:noFill/>
          <a:ln>
            <a:noFill/>
          </a:ln>
        </p:spPr>
        <p:txBody>
          <a:bodyPr spcFirstLastPara="1" wrap="square" lIns="68569" tIns="34275" rIns="68569" bIns="34275" anchor="t" anchorCtr="0">
            <a:spAutoFit/>
          </a:bodyPr>
          <a:lstStyle/>
          <a:p>
            <a:pPr algn="ctr"/>
            <a:r>
              <a:rPr lang="en-US" sz="1350" dirty="0">
                <a:solidFill>
                  <a:schemeClr val="lt1"/>
                </a:solidFill>
                <a:latin typeface="Bebas Neue"/>
                <a:ea typeface="Bebas Neue"/>
                <a:cs typeface="Bebas Neue"/>
                <a:sym typeface="Bebas Neue"/>
              </a:rPr>
              <a:t>Design for the Just City</a:t>
            </a:r>
            <a:endParaRPr dirty="0"/>
          </a:p>
          <a:p>
            <a:pPr algn="ctr"/>
            <a:r>
              <a:rPr lang="en-US" sz="900" i="1" dirty="0">
                <a:solidFill>
                  <a:schemeClr val="lt1"/>
                </a:solidFill>
                <a:latin typeface="Bebas Neue"/>
                <a:ea typeface="Bebas Neue"/>
                <a:cs typeface="Bebas Neue"/>
                <a:sym typeface="Bebas Neue"/>
              </a:rPr>
              <a:t>Harvard Graduate School of Design</a:t>
            </a:r>
            <a:endParaRPr dirty="0"/>
          </a:p>
          <a:p>
            <a:pPr algn="ctr"/>
            <a:r>
              <a:rPr lang="en-US" sz="900" i="1" dirty="0">
                <a:solidFill>
                  <a:schemeClr val="lt1"/>
                </a:solidFill>
                <a:latin typeface="Bebas Neue"/>
                <a:ea typeface="Bebas Neue"/>
                <a:cs typeface="Bebas Neue"/>
                <a:sym typeface="Bebas Neue"/>
              </a:rPr>
              <a:t>2018</a:t>
            </a:r>
            <a:endParaRPr dirty="0"/>
          </a:p>
        </p:txBody>
      </p:sp>
      <p:pic>
        <p:nvPicPr>
          <p:cNvPr id="248" name="Google Shape;248;p22"/>
          <p:cNvPicPr preferRelativeResize="0"/>
          <p:nvPr/>
        </p:nvPicPr>
        <p:blipFill rotWithShape="1">
          <a:blip r:embed="rId3">
            <a:alphaModFix/>
          </a:blip>
          <a:srcRect/>
          <a:stretch/>
        </p:blipFill>
        <p:spPr>
          <a:xfrm>
            <a:off x="1756289" y="1876340"/>
            <a:ext cx="4326176" cy="3319272"/>
          </a:xfrm>
          <a:prstGeom prst="rect">
            <a:avLst/>
          </a:prstGeom>
          <a:noFill/>
          <a:ln>
            <a:noFill/>
          </a:ln>
        </p:spPr>
      </p:pic>
      <p:pic>
        <p:nvPicPr>
          <p:cNvPr id="249" name="Google Shape;249;p22"/>
          <p:cNvPicPr preferRelativeResize="0"/>
          <p:nvPr/>
        </p:nvPicPr>
        <p:blipFill rotWithShape="1">
          <a:blip r:embed="rId4">
            <a:alphaModFix/>
          </a:blip>
          <a:srcRect/>
          <a:stretch/>
        </p:blipFill>
        <p:spPr>
          <a:xfrm>
            <a:off x="6269295" y="1876340"/>
            <a:ext cx="4203290" cy="3318377"/>
          </a:xfrm>
          <a:prstGeom prst="rect">
            <a:avLst/>
          </a:prstGeom>
          <a:noFill/>
          <a:ln>
            <a:noFill/>
          </a:ln>
        </p:spPr>
      </p:pic>
      <p:sp>
        <p:nvSpPr>
          <p:cNvPr id="250" name="Google Shape;250;p22"/>
          <p:cNvSpPr txBox="1"/>
          <p:nvPr/>
        </p:nvSpPr>
        <p:spPr>
          <a:xfrm>
            <a:off x="7387141" y="5245683"/>
            <a:ext cx="2303371" cy="553968"/>
          </a:xfrm>
          <a:prstGeom prst="rect">
            <a:avLst/>
          </a:prstGeom>
          <a:noFill/>
          <a:ln>
            <a:noFill/>
          </a:ln>
        </p:spPr>
        <p:txBody>
          <a:bodyPr spcFirstLastPara="1" wrap="square" lIns="68569" tIns="34275" rIns="68569" bIns="34275" anchor="t" anchorCtr="0">
            <a:spAutoFit/>
          </a:bodyPr>
          <a:lstStyle/>
          <a:p>
            <a:pPr algn="ctr"/>
            <a:r>
              <a:rPr lang="en-US" sz="1350" dirty="0">
                <a:solidFill>
                  <a:schemeClr val="lt1"/>
                </a:solidFill>
                <a:latin typeface="Bebas Neue"/>
                <a:ea typeface="Bebas Neue"/>
                <a:cs typeface="Bebas Neue"/>
                <a:sym typeface="Bebas Neue"/>
              </a:rPr>
              <a:t>Design and the Just City in NYC</a:t>
            </a:r>
            <a:endParaRPr dirty="0"/>
          </a:p>
          <a:p>
            <a:pPr algn="ctr"/>
            <a:r>
              <a:rPr lang="en-US" sz="900" i="1" dirty="0">
                <a:solidFill>
                  <a:schemeClr val="lt1"/>
                </a:solidFill>
                <a:latin typeface="Bebas Neue"/>
                <a:ea typeface="Bebas Neue"/>
                <a:cs typeface="Bebas Neue"/>
                <a:sym typeface="Bebas Neue"/>
              </a:rPr>
              <a:t>Center for Architecture</a:t>
            </a:r>
            <a:endParaRPr dirty="0"/>
          </a:p>
          <a:p>
            <a:pPr algn="ctr"/>
            <a:r>
              <a:rPr lang="en-US" sz="900" i="1" dirty="0">
                <a:solidFill>
                  <a:schemeClr val="lt1"/>
                </a:solidFill>
                <a:latin typeface="Bebas Neue"/>
                <a:ea typeface="Bebas Neue"/>
                <a:cs typeface="Bebas Neue"/>
                <a:sym typeface="Bebas Neue"/>
              </a:rPr>
              <a:t>2019</a:t>
            </a:r>
            <a:endParaRPr dirty="0"/>
          </a:p>
        </p:txBody>
      </p:sp>
    </p:spTree>
    <p:extLst>
      <p:ext uri="{BB962C8B-B14F-4D97-AF65-F5344CB8AC3E}">
        <p14:creationId xmlns:p14="http://schemas.microsoft.com/office/powerpoint/2010/main" val="678758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2AC0A-7777-4E1F-9D75-C9599E3BFBAF}"/>
              </a:ext>
            </a:extLst>
          </p:cNvPr>
          <p:cNvPicPr>
            <a:picLocks noChangeAspect="1"/>
          </p:cNvPicPr>
          <p:nvPr/>
        </p:nvPicPr>
        <p:blipFill>
          <a:blip r:embed="rId3"/>
          <a:stretch>
            <a:fillRect/>
          </a:stretch>
        </p:blipFill>
        <p:spPr>
          <a:xfrm>
            <a:off x="4956421" y="0"/>
            <a:ext cx="6968476" cy="6858000"/>
          </a:xfrm>
          <a:prstGeom prst="rect">
            <a:avLst/>
          </a:prstGeom>
        </p:spPr>
      </p:pic>
      <p:sp>
        <p:nvSpPr>
          <p:cNvPr id="4" name="Title 1">
            <a:extLst>
              <a:ext uri="{FF2B5EF4-FFF2-40B4-BE49-F238E27FC236}">
                <a16:creationId xmlns:a16="http://schemas.microsoft.com/office/drawing/2014/main" id="{87EB34AE-580E-8A44-902C-A2F27AF70DE8}"/>
              </a:ext>
            </a:extLst>
          </p:cNvPr>
          <p:cNvSpPr txBox="1">
            <a:spLocks/>
          </p:cNvSpPr>
          <p:nvPr/>
        </p:nvSpPr>
        <p:spPr>
          <a:xfrm>
            <a:off x="647706" y="1859449"/>
            <a:ext cx="3419476" cy="100550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C000"/>
                </a:solidFill>
                <a:latin typeface="Bebas Neue" panose="020B0606020202050201" pitchFamily="34" charset="0"/>
              </a:rPr>
              <a:t>engage</a:t>
            </a:r>
          </a:p>
        </p:txBody>
      </p:sp>
      <p:sp>
        <p:nvSpPr>
          <p:cNvPr id="6" name="Content Placeholder 2">
            <a:extLst>
              <a:ext uri="{FF2B5EF4-FFF2-40B4-BE49-F238E27FC236}">
                <a16:creationId xmlns:a16="http://schemas.microsoft.com/office/drawing/2014/main" id="{6C4103FA-96BB-854E-9B49-FFDAB1872238}"/>
              </a:ext>
            </a:extLst>
          </p:cNvPr>
          <p:cNvSpPr txBox="1">
            <a:spLocks/>
          </p:cNvSpPr>
          <p:nvPr/>
        </p:nvSpPr>
        <p:spPr>
          <a:xfrm>
            <a:off x="647706" y="2842342"/>
            <a:ext cx="3419476" cy="2205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000" b="1" dirty="0">
                <a:solidFill>
                  <a:schemeClr val="bg1"/>
                </a:solidFill>
                <a:latin typeface="Arial" panose="020B0604020202020204" pitchFamily="34" charset="0"/>
                <a:ea typeface="November Std Reg" pitchFamily="2" charset="77"/>
                <a:cs typeface="Arial" panose="020B0604020202020204" pitchFamily="34" charset="0"/>
              </a:rPr>
              <a:t>the </a:t>
            </a:r>
            <a:r>
              <a:rPr lang="en-US" sz="2000" b="1" dirty="0">
                <a:solidFill>
                  <a:srgbClr val="FFC000"/>
                </a:solidFill>
                <a:latin typeface="Arial" panose="020B0604020202020204" pitchFamily="34" charset="0"/>
                <a:ea typeface="November Std Reg" pitchFamily="2" charset="77"/>
                <a:cs typeface="Arial" panose="020B0604020202020204" pitchFamily="34" charset="0"/>
              </a:rPr>
              <a:t>Just City Index </a:t>
            </a:r>
            <a:r>
              <a:rPr lang="en-US" sz="2000" b="1" dirty="0">
                <a:solidFill>
                  <a:schemeClr val="bg1"/>
                </a:solidFill>
                <a:latin typeface="Arial" panose="020B0604020202020204" pitchFamily="34" charset="0"/>
                <a:ea typeface="November Std Reg" pitchFamily="2" charset="77"/>
                <a:cs typeface="Arial" panose="020B0604020202020204" pitchFamily="34" charset="0"/>
              </a:rPr>
              <a:t>is a language of 50 values intended to be used by communities to self-select and define what makes for a more Just City </a:t>
            </a:r>
          </a:p>
        </p:txBody>
      </p:sp>
    </p:spTree>
    <p:extLst>
      <p:ext uri="{BB962C8B-B14F-4D97-AF65-F5344CB8AC3E}">
        <p14:creationId xmlns:p14="http://schemas.microsoft.com/office/powerpoint/2010/main" val="947986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6" name="Google Shape;306;p28"/>
          <p:cNvSpPr txBox="1"/>
          <p:nvPr/>
        </p:nvSpPr>
        <p:spPr>
          <a:xfrm>
            <a:off x="1748495" y="1411373"/>
            <a:ext cx="4989547" cy="754127"/>
          </a:xfrm>
          <a:prstGeom prst="rect">
            <a:avLst/>
          </a:prstGeom>
          <a:noFill/>
          <a:ln>
            <a:noFill/>
          </a:ln>
        </p:spPr>
        <p:txBody>
          <a:bodyPr spcFirstLastPara="1" wrap="square" lIns="68569" tIns="34275" rIns="68569" bIns="34275" anchor="b" anchorCtr="0">
            <a:noAutofit/>
          </a:bodyPr>
          <a:lstStyle/>
          <a:p>
            <a:pPr>
              <a:lnSpc>
                <a:spcPct val="90000"/>
              </a:lnSpc>
              <a:buClr>
                <a:srgbClr val="FFC000"/>
              </a:buClr>
              <a:buSzPts val="6000"/>
            </a:pPr>
            <a:r>
              <a:rPr lang="en-US" sz="6000" dirty="0">
                <a:solidFill>
                  <a:srgbClr val="FFC000"/>
                </a:solidFill>
                <a:latin typeface="Bebas Neue"/>
                <a:sym typeface="Bebas Neue"/>
              </a:rPr>
              <a:t>convene</a:t>
            </a:r>
            <a:endParaRPr sz="6000" dirty="0"/>
          </a:p>
        </p:txBody>
      </p:sp>
      <p:grpSp>
        <p:nvGrpSpPr>
          <p:cNvPr id="2" name="Group 1">
            <a:extLst>
              <a:ext uri="{FF2B5EF4-FFF2-40B4-BE49-F238E27FC236}">
                <a16:creationId xmlns:a16="http://schemas.microsoft.com/office/drawing/2014/main" id="{F4E1B8D2-2A2A-B048-A05C-481E8FF0A4F9}"/>
              </a:ext>
            </a:extLst>
          </p:cNvPr>
          <p:cNvGrpSpPr/>
          <p:nvPr/>
        </p:nvGrpSpPr>
        <p:grpSpPr>
          <a:xfrm>
            <a:off x="-102577" y="2444261"/>
            <a:ext cx="12397154" cy="2647863"/>
            <a:chOff x="0" y="2165500"/>
            <a:chExt cx="13394721" cy="2961794"/>
          </a:xfrm>
        </p:grpSpPr>
        <p:pic>
          <p:nvPicPr>
            <p:cNvPr id="304" name="Google Shape;304;p28"/>
            <p:cNvPicPr preferRelativeResize="0"/>
            <p:nvPr/>
          </p:nvPicPr>
          <p:blipFill rotWithShape="1">
            <a:blip r:embed="rId3">
              <a:alphaModFix/>
            </a:blip>
            <a:srcRect/>
            <a:stretch/>
          </p:blipFill>
          <p:spPr>
            <a:xfrm rot="10800000">
              <a:off x="2786622" y="2201656"/>
              <a:ext cx="3224844" cy="2872217"/>
            </a:xfrm>
            <a:prstGeom prst="rect">
              <a:avLst/>
            </a:prstGeom>
            <a:noFill/>
            <a:ln>
              <a:noFill/>
            </a:ln>
          </p:spPr>
        </p:pic>
        <p:pic>
          <p:nvPicPr>
            <p:cNvPr id="305" name="Google Shape;305;p28"/>
            <p:cNvPicPr preferRelativeResize="0"/>
            <p:nvPr/>
          </p:nvPicPr>
          <p:blipFill rotWithShape="1">
            <a:blip r:embed="rId4">
              <a:alphaModFix/>
            </a:blip>
            <a:srcRect/>
            <a:stretch/>
          </p:blipFill>
          <p:spPr>
            <a:xfrm rot="10800000">
              <a:off x="0" y="2213473"/>
              <a:ext cx="2691986" cy="2872218"/>
            </a:xfrm>
            <a:prstGeom prst="rect">
              <a:avLst/>
            </a:prstGeom>
            <a:noFill/>
            <a:ln>
              <a:noFill/>
            </a:ln>
          </p:spPr>
        </p:pic>
        <p:pic>
          <p:nvPicPr>
            <p:cNvPr id="6" name="Picture 5">
              <a:extLst>
                <a:ext uri="{FF2B5EF4-FFF2-40B4-BE49-F238E27FC236}">
                  <a16:creationId xmlns:a16="http://schemas.microsoft.com/office/drawing/2014/main" id="{42B9FC94-FD6A-8E4D-86B8-6EF785B6E8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98118" y="2213475"/>
              <a:ext cx="2186138" cy="2913819"/>
            </a:xfrm>
            <a:prstGeom prst="rect">
              <a:avLst/>
            </a:prstGeom>
          </p:spPr>
        </p:pic>
        <p:pic>
          <p:nvPicPr>
            <p:cNvPr id="7" name="Picture 6">
              <a:extLst>
                <a:ext uri="{FF2B5EF4-FFF2-40B4-BE49-F238E27FC236}">
                  <a16:creationId xmlns:a16="http://schemas.microsoft.com/office/drawing/2014/main" id="{1C0E2428-D4F2-7D4B-813E-B6819FF0F06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208582" y="2165500"/>
              <a:ext cx="2186139" cy="2961794"/>
            </a:xfrm>
            <a:prstGeom prst="rect">
              <a:avLst/>
            </a:prstGeom>
          </p:spPr>
        </p:pic>
        <p:pic>
          <p:nvPicPr>
            <p:cNvPr id="8" name="Picture 7">
              <a:extLst>
                <a:ext uri="{FF2B5EF4-FFF2-40B4-BE49-F238E27FC236}">
                  <a16:creationId xmlns:a16="http://schemas.microsoft.com/office/drawing/2014/main" id="{AD8C7A99-9C1A-B245-BC57-71149D1939D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9391" y="2201656"/>
              <a:ext cx="2691986" cy="2884036"/>
            </a:xfrm>
            <a:prstGeom prst="rect">
              <a:avLst/>
            </a:prstGeom>
          </p:spPr>
        </p:pic>
      </p:grpSp>
    </p:spTree>
    <p:extLst>
      <p:ext uri="{BB962C8B-B14F-4D97-AF65-F5344CB8AC3E}">
        <p14:creationId xmlns:p14="http://schemas.microsoft.com/office/powerpoint/2010/main" val="1134915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EB34AE-580E-8A44-902C-A2F27AF70DE8}"/>
              </a:ext>
            </a:extLst>
          </p:cNvPr>
          <p:cNvSpPr txBox="1">
            <a:spLocks/>
          </p:cNvSpPr>
          <p:nvPr/>
        </p:nvSpPr>
        <p:spPr>
          <a:xfrm>
            <a:off x="647706" y="1859449"/>
            <a:ext cx="3771894" cy="100550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C47FFE"/>
                </a:solidFill>
                <a:latin typeface="Bebas Neue" panose="020B0606020202050201" pitchFamily="34" charset="0"/>
              </a:rPr>
              <a:t>evaluate</a:t>
            </a:r>
          </a:p>
        </p:txBody>
      </p:sp>
      <p:sp>
        <p:nvSpPr>
          <p:cNvPr id="6" name="Content Placeholder 2">
            <a:extLst>
              <a:ext uri="{FF2B5EF4-FFF2-40B4-BE49-F238E27FC236}">
                <a16:creationId xmlns:a16="http://schemas.microsoft.com/office/drawing/2014/main" id="{6C4103FA-96BB-854E-9B49-FFDAB1872238}"/>
              </a:ext>
            </a:extLst>
          </p:cNvPr>
          <p:cNvSpPr txBox="1">
            <a:spLocks/>
          </p:cNvSpPr>
          <p:nvPr/>
        </p:nvSpPr>
        <p:spPr>
          <a:xfrm>
            <a:off x="647706" y="2842342"/>
            <a:ext cx="3771894" cy="2205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000" b="1" dirty="0">
                <a:solidFill>
                  <a:schemeClr val="bg1"/>
                </a:solidFill>
                <a:latin typeface="Arial" panose="020B0604020202020204" pitchFamily="34" charset="0"/>
                <a:cs typeface="Arial" panose="020B0604020202020204" pitchFamily="34" charset="0"/>
              </a:rPr>
              <a:t>creating evidence-based research on the presence of social and spatial justice in the built environment</a:t>
            </a:r>
          </a:p>
          <a:p>
            <a:pPr>
              <a:lnSpc>
                <a:spcPct val="100000"/>
              </a:lnSpc>
              <a:spcBef>
                <a:spcPts val="0"/>
              </a:spcBef>
            </a:pPr>
            <a:endParaRPr lang="en-US" sz="2000" dirty="0">
              <a:solidFill>
                <a:schemeClr val="bg1"/>
              </a:solidFill>
              <a:latin typeface="Bebas Neue" panose="020B0606020202050201" pitchFamily="34" charset="0"/>
            </a:endParaRPr>
          </a:p>
        </p:txBody>
      </p:sp>
      <p:grpSp>
        <p:nvGrpSpPr>
          <p:cNvPr id="5" name="Group 4">
            <a:extLst>
              <a:ext uri="{FF2B5EF4-FFF2-40B4-BE49-F238E27FC236}">
                <a16:creationId xmlns:a16="http://schemas.microsoft.com/office/drawing/2014/main" id="{1458E852-E3F6-9A48-B697-678F6F8D6601}"/>
              </a:ext>
            </a:extLst>
          </p:cNvPr>
          <p:cNvGrpSpPr/>
          <p:nvPr/>
        </p:nvGrpSpPr>
        <p:grpSpPr>
          <a:xfrm>
            <a:off x="5308599" y="0"/>
            <a:ext cx="4978401" cy="6858000"/>
            <a:chOff x="6889315" y="0"/>
            <a:chExt cx="5302686" cy="7304880"/>
          </a:xfrm>
        </p:grpSpPr>
        <p:pic>
          <p:nvPicPr>
            <p:cNvPr id="7" name="Picture 6">
              <a:extLst>
                <a:ext uri="{FF2B5EF4-FFF2-40B4-BE49-F238E27FC236}">
                  <a16:creationId xmlns:a16="http://schemas.microsoft.com/office/drawing/2014/main" id="{F7F98AC2-C3A9-B74E-BEFD-14FB689E424D}"/>
                </a:ext>
              </a:extLst>
            </p:cNvPr>
            <p:cNvPicPr>
              <a:picLocks noChangeAspect="1"/>
            </p:cNvPicPr>
            <p:nvPr/>
          </p:nvPicPr>
          <p:blipFill>
            <a:blip r:embed="rId3"/>
            <a:stretch>
              <a:fillRect/>
            </a:stretch>
          </p:blipFill>
          <p:spPr>
            <a:xfrm>
              <a:off x="6889315" y="0"/>
              <a:ext cx="5302686" cy="4061754"/>
            </a:xfrm>
            <a:prstGeom prst="rect">
              <a:avLst/>
            </a:prstGeom>
          </p:spPr>
        </p:pic>
        <p:pic>
          <p:nvPicPr>
            <p:cNvPr id="8" name="Picture 7">
              <a:extLst>
                <a:ext uri="{FF2B5EF4-FFF2-40B4-BE49-F238E27FC236}">
                  <a16:creationId xmlns:a16="http://schemas.microsoft.com/office/drawing/2014/main" id="{79FE3619-85D2-E34E-BD36-C490B9B24B33}"/>
                </a:ext>
              </a:extLst>
            </p:cNvPr>
            <p:cNvPicPr>
              <a:picLocks noChangeAspect="1"/>
            </p:cNvPicPr>
            <p:nvPr/>
          </p:nvPicPr>
          <p:blipFill>
            <a:blip r:embed="rId4"/>
            <a:stretch>
              <a:fillRect/>
            </a:stretch>
          </p:blipFill>
          <p:spPr>
            <a:xfrm>
              <a:off x="6889315" y="3312801"/>
              <a:ext cx="5302685" cy="3992079"/>
            </a:xfrm>
            <a:prstGeom prst="rect">
              <a:avLst/>
            </a:prstGeom>
          </p:spPr>
        </p:pic>
      </p:grpSp>
    </p:spTree>
    <p:extLst>
      <p:ext uri="{BB962C8B-B14F-4D97-AF65-F5344CB8AC3E}">
        <p14:creationId xmlns:p14="http://schemas.microsoft.com/office/powerpoint/2010/main" val="983449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5F4A4-E3E9-A149-9C79-3D12DAAE0EA3}"/>
              </a:ext>
            </a:extLst>
          </p:cNvPr>
          <p:cNvPicPr>
            <a:picLocks noChangeAspect="1"/>
          </p:cNvPicPr>
          <p:nvPr/>
        </p:nvPicPr>
        <p:blipFill>
          <a:blip r:embed="rId3"/>
          <a:stretch>
            <a:fillRect/>
          </a:stretch>
        </p:blipFill>
        <p:spPr>
          <a:xfrm>
            <a:off x="91440" y="445770"/>
            <a:ext cx="3838874" cy="5966460"/>
          </a:xfrm>
          <a:prstGeom prst="rect">
            <a:avLst/>
          </a:prstGeom>
        </p:spPr>
      </p:pic>
      <p:pic>
        <p:nvPicPr>
          <p:cNvPr id="5" name="Picture 4">
            <a:extLst>
              <a:ext uri="{FF2B5EF4-FFF2-40B4-BE49-F238E27FC236}">
                <a16:creationId xmlns:a16="http://schemas.microsoft.com/office/drawing/2014/main" id="{1387B73D-9674-B246-947B-430CC153CEA9}"/>
              </a:ext>
            </a:extLst>
          </p:cNvPr>
          <p:cNvPicPr>
            <a:picLocks noChangeAspect="1"/>
          </p:cNvPicPr>
          <p:nvPr/>
        </p:nvPicPr>
        <p:blipFill>
          <a:blip r:embed="rId4"/>
          <a:stretch>
            <a:fillRect/>
          </a:stretch>
        </p:blipFill>
        <p:spPr>
          <a:xfrm>
            <a:off x="4139164" y="445770"/>
            <a:ext cx="3867499" cy="5966460"/>
          </a:xfrm>
          <a:prstGeom prst="rect">
            <a:avLst/>
          </a:prstGeom>
        </p:spPr>
      </p:pic>
      <p:pic>
        <p:nvPicPr>
          <p:cNvPr id="4" name="Picture 3">
            <a:extLst>
              <a:ext uri="{FF2B5EF4-FFF2-40B4-BE49-F238E27FC236}">
                <a16:creationId xmlns:a16="http://schemas.microsoft.com/office/drawing/2014/main" id="{F87A0919-ABBF-2A4C-B6FE-8B7C828C2D29}"/>
              </a:ext>
            </a:extLst>
          </p:cNvPr>
          <p:cNvPicPr>
            <a:picLocks noChangeAspect="1"/>
          </p:cNvPicPr>
          <p:nvPr/>
        </p:nvPicPr>
        <p:blipFill>
          <a:blip r:embed="rId5"/>
          <a:stretch>
            <a:fillRect/>
          </a:stretch>
        </p:blipFill>
        <p:spPr>
          <a:xfrm>
            <a:off x="8215513" y="445770"/>
            <a:ext cx="3877427" cy="5966460"/>
          </a:xfrm>
          <a:prstGeom prst="rect">
            <a:avLst/>
          </a:prstGeom>
        </p:spPr>
      </p:pic>
    </p:spTree>
    <p:extLst>
      <p:ext uri="{BB962C8B-B14F-4D97-AF65-F5344CB8AC3E}">
        <p14:creationId xmlns:p14="http://schemas.microsoft.com/office/powerpoint/2010/main" val="44976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e_School_1971_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9700" y="0"/>
            <a:ext cx="9448800" cy="6858000"/>
          </a:xfrm>
          <a:prstGeom prst="rect">
            <a:avLst/>
          </a:prstGeom>
        </p:spPr>
      </p:pic>
      <p:sp>
        <p:nvSpPr>
          <p:cNvPr id="4" name="Oval 3"/>
          <p:cNvSpPr/>
          <p:nvPr/>
        </p:nvSpPr>
        <p:spPr>
          <a:xfrm>
            <a:off x="2502087" y="2438077"/>
            <a:ext cx="1038726" cy="1033257"/>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23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BF8A27-4C2B-5C46-B7D6-90F902036304}"/>
              </a:ext>
            </a:extLst>
          </p:cNvPr>
          <p:cNvGrpSpPr/>
          <p:nvPr/>
        </p:nvGrpSpPr>
        <p:grpSpPr>
          <a:xfrm>
            <a:off x="1386840" y="2600235"/>
            <a:ext cx="10512079" cy="2099489"/>
            <a:chOff x="1386840" y="2798355"/>
            <a:chExt cx="10512079" cy="2099489"/>
          </a:xfrm>
        </p:grpSpPr>
        <p:sp>
          <p:nvSpPr>
            <p:cNvPr id="5" name="TextBox 3">
              <a:extLst>
                <a:ext uri="{FF2B5EF4-FFF2-40B4-BE49-F238E27FC236}">
                  <a16:creationId xmlns:a16="http://schemas.microsoft.com/office/drawing/2014/main" id="{902B21D2-00E4-C946-B17B-3EB8D23382B0}"/>
                </a:ext>
              </a:extLst>
            </p:cNvPr>
            <p:cNvSpPr txBox="1">
              <a:spLocks noChangeArrowheads="1"/>
            </p:cNvSpPr>
            <p:nvPr/>
          </p:nvSpPr>
          <p:spPr bwMode="auto">
            <a:xfrm>
              <a:off x="1386840" y="2798355"/>
              <a:ext cx="1048159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cs typeface="Arial" panose="020B0604020202020204" pitchFamily="34" charset="0"/>
                </a:rPr>
                <a:t>the</a:t>
              </a:r>
              <a:r>
                <a:rPr lang="en-US" sz="7200" b="1" dirty="0">
                  <a:solidFill>
                    <a:schemeClr val="bg1"/>
                  </a:solidFill>
                  <a:latin typeface="Arial" panose="020B0604020202020204" pitchFamily="34" charset="0"/>
                  <a:cs typeface="Arial" panose="020B0604020202020204" pitchFamily="34" charset="0"/>
                </a:rPr>
                <a:t> </a:t>
              </a:r>
              <a:r>
                <a:rPr lang="en-US" sz="7200" b="1" dirty="0">
                  <a:solidFill>
                    <a:schemeClr val="accent6">
                      <a:lumMod val="75000"/>
                    </a:schemeClr>
                  </a:solidFill>
                  <a:latin typeface="Arial" panose="020B0604020202020204" pitchFamily="34" charset="0"/>
                  <a:cs typeface="Arial" panose="020B0604020202020204" pitchFamily="34" charset="0"/>
                </a:rPr>
                <a:t>just city </a:t>
              </a:r>
            </a:p>
          </p:txBody>
        </p:sp>
        <p:sp>
          <p:nvSpPr>
            <p:cNvPr id="7" name="TextBox 3">
              <a:extLst>
                <a:ext uri="{FF2B5EF4-FFF2-40B4-BE49-F238E27FC236}">
                  <a16:creationId xmlns:a16="http://schemas.microsoft.com/office/drawing/2014/main" id="{D511B89B-2312-FF44-B5A4-AEC1621067BB}"/>
                </a:ext>
              </a:extLst>
            </p:cNvPr>
            <p:cNvSpPr txBox="1">
              <a:spLocks noChangeArrowheads="1"/>
            </p:cNvSpPr>
            <p:nvPr/>
          </p:nvSpPr>
          <p:spPr bwMode="auto">
            <a:xfrm>
              <a:off x="1417320" y="3697515"/>
              <a:ext cx="1048159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ln>
                    <a:solidFill>
                      <a:schemeClr val="bg1"/>
                    </a:solidFill>
                  </a:ln>
                  <a:noFill/>
                  <a:latin typeface="Arial" panose="020B0604020202020204" pitchFamily="34" charset="0"/>
                  <a:cs typeface="Arial" panose="020B0604020202020204" pitchFamily="34" charset="0"/>
                </a:rPr>
                <a:t>is a </a:t>
              </a:r>
              <a:r>
                <a:rPr lang="en-US" sz="7200" b="1" dirty="0">
                  <a:solidFill>
                    <a:schemeClr val="accent6">
                      <a:lumMod val="60000"/>
                      <a:lumOff val="40000"/>
                    </a:schemeClr>
                  </a:solidFill>
                  <a:latin typeface="Arial" panose="020B0604020202020204" pitchFamily="34" charset="0"/>
                  <a:cs typeface="Arial" panose="020B0604020202020204" pitchFamily="34" charset="0"/>
                </a:rPr>
                <a:t>practice</a:t>
              </a:r>
            </a:p>
          </p:txBody>
        </p:sp>
      </p:grpSp>
    </p:spTree>
    <p:extLst>
      <p:ext uri="{BB962C8B-B14F-4D97-AF65-F5344CB8AC3E}">
        <p14:creationId xmlns:p14="http://schemas.microsoft.com/office/powerpoint/2010/main" val="2489189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3453" y="1351429"/>
            <a:ext cx="6769100" cy="3886200"/>
          </a:xfrm>
          <a:prstGeom prst="rect">
            <a:avLst/>
          </a:prstGeom>
        </p:spPr>
      </p:pic>
    </p:spTree>
    <p:extLst>
      <p:ext uri="{BB962C8B-B14F-4D97-AF65-F5344CB8AC3E}">
        <p14:creationId xmlns:p14="http://schemas.microsoft.com/office/powerpoint/2010/main" val="751871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24E753-AB7A-8847-AC3B-A158D6CA21C1}"/>
              </a:ext>
            </a:extLst>
          </p:cNvPr>
          <p:cNvGrpSpPr/>
          <p:nvPr/>
        </p:nvGrpSpPr>
        <p:grpSpPr>
          <a:xfrm>
            <a:off x="4529833" y="877179"/>
            <a:ext cx="6707910" cy="5103642"/>
            <a:chOff x="1079500" y="698500"/>
            <a:chExt cx="7581900" cy="5486400"/>
          </a:xfrm>
        </p:grpSpPr>
        <p:pic>
          <p:nvPicPr>
            <p:cNvPr id="5" name="Picture 4" descr="01-urban-development-icon.png">
              <a:extLst>
                <a:ext uri="{FF2B5EF4-FFF2-40B4-BE49-F238E27FC236}">
                  <a16:creationId xmlns:a16="http://schemas.microsoft.com/office/drawing/2014/main" id="{BC199692-F6B0-3347-B958-7E0895872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400" y="1943100"/>
              <a:ext cx="3111500" cy="3111500"/>
            </a:xfrm>
            <a:prstGeom prst="rect">
              <a:avLst/>
            </a:prstGeom>
          </p:spPr>
        </p:pic>
        <p:graphicFrame>
          <p:nvGraphicFramePr>
            <p:cNvPr id="6" name="Diagram 5">
              <a:extLst>
                <a:ext uri="{FF2B5EF4-FFF2-40B4-BE49-F238E27FC236}">
                  <a16:creationId xmlns:a16="http://schemas.microsoft.com/office/drawing/2014/main" id="{09E800CE-3DB7-F347-A7E5-C490A5ADA964}"/>
                </a:ext>
              </a:extLst>
            </p:cNvPr>
            <p:cNvGraphicFramePr/>
            <p:nvPr>
              <p:extLst>
                <p:ext uri="{D42A27DB-BD31-4B8C-83A1-F6EECF244321}">
                  <p14:modId xmlns:p14="http://schemas.microsoft.com/office/powerpoint/2010/main" val="3905722239"/>
                </p:ext>
              </p:extLst>
            </p:nvPr>
          </p:nvGraphicFramePr>
          <p:xfrm>
            <a:off x="1079500" y="698500"/>
            <a:ext cx="75819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grpSp>
        <p:nvGrpSpPr>
          <p:cNvPr id="2" name="Group 1">
            <a:extLst>
              <a:ext uri="{FF2B5EF4-FFF2-40B4-BE49-F238E27FC236}">
                <a16:creationId xmlns:a16="http://schemas.microsoft.com/office/drawing/2014/main" id="{9D3256F2-A6E9-B042-AB2F-A3034768D4A3}"/>
              </a:ext>
            </a:extLst>
          </p:cNvPr>
          <p:cNvGrpSpPr/>
          <p:nvPr/>
        </p:nvGrpSpPr>
        <p:grpSpPr>
          <a:xfrm>
            <a:off x="943595" y="2086382"/>
            <a:ext cx="3712467" cy="2791561"/>
            <a:chOff x="1431032" y="1830040"/>
            <a:chExt cx="3712467" cy="2791561"/>
          </a:xfrm>
        </p:grpSpPr>
        <p:sp>
          <p:nvSpPr>
            <p:cNvPr id="7" name="TextBox 6">
              <a:extLst>
                <a:ext uri="{FF2B5EF4-FFF2-40B4-BE49-F238E27FC236}">
                  <a16:creationId xmlns:a16="http://schemas.microsoft.com/office/drawing/2014/main" id="{E9BE1ED3-A5C9-DF42-A1CE-B74E7074949B}"/>
                </a:ext>
              </a:extLst>
            </p:cNvPr>
            <p:cNvSpPr txBox="1"/>
            <p:nvPr/>
          </p:nvSpPr>
          <p:spPr>
            <a:xfrm>
              <a:off x="1431033" y="2515497"/>
              <a:ext cx="3098800" cy="523220"/>
            </a:xfrm>
            <a:prstGeom prst="rect">
              <a:avLst/>
            </a:prstGeom>
            <a:noFill/>
          </p:spPr>
          <p:txBody>
            <a:bodyPr wrap="square" rtlCol="0">
              <a:spAutoFit/>
            </a:bodyPr>
            <a:lstStyle/>
            <a:p>
              <a:r>
                <a:rPr lang="en-US" sz="2800" b="1" dirty="0">
                  <a:latin typeface="Arial" panose="020B0604020202020204" pitchFamily="34" charset="0"/>
                  <a:ea typeface="November Std Bld" pitchFamily="2" charset="77"/>
                  <a:cs typeface="Arial" panose="020B0604020202020204" pitchFamily="34" charset="0"/>
                </a:rPr>
                <a:t>just urbanism</a:t>
              </a:r>
            </a:p>
          </p:txBody>
        </p:sp>
        <p:sp>
          <p:nvSpPr>
            <p:cNvPr id="8" name="TextBox 7">
              <a:extLst>
                <a:ext uri="{FF2B5EF4-FFF2-40B4-BE49-F238E27FC236}">
                  <a16:creationId xmlns:a16="http://schemas.microsoft.com/office/drawing/2014/main" id="{4ED68738-3F6F-2B49-B143-53C1F8894672}"/>
                </a:ext>
              </a:extLst>
            </p:cNvPr>
            <p:cNvSpPr txBox="1"/>
            <p:nvPr/>
          </p:nvSpPr>
          <p:spPr>
            <a:xfrm>
              <a:off x="1431032" y="2374832"/>
              <a:ext cx="3712467" cy="2246769"/>
            </a:xfrm>
            <a:prstGeom prst="rect">
              <a:avLst/>
            </a:prstGeom>
            <a:noFill/>
          </p:spPr>
          <p:txBody>
            <a:bodyPr wrap="square" rtlCol="0">
              <a:spAutoFit/>
            </a:bodyPr>
            <a:lstStyle/>
            <a:p>
              <a:r>
                <a:rPr lang="en-US" sz="2000" b="1" dirty="0">
                  <a:solidFill>
                    <a:schemeClr val="bg1"/>
                  </a:solidFill>
                  <a:latin typeface="Arial" panose="020B0604020202020204" pitchFamily="34" charset="0"/>
                  <a:ea typeface="November Std Bld" pitchFamily="2" charset="77"/>
                  <a:cs typeface="Arial" panose="020B0604020202020204" pitchFamily="34" charset="0"/>
                </a:rPr>
                <a:t>are built on a disruptive framework of policies and practices that produce outcomes designed to break down historic structures and systems of oppression, inequality and access</a:t>
              </a:r>
            </a:p>
          </p:txBody>
        </p:sp>
        <p:sp>
          <p:nvSpPr>
            <p:cNvPr id="9" name="TextBox 8">
              <a:extLst>
                <a:ext uri="{FF2B5EF4-FFF2-40B4-BE49-F238E27FC236}">
                  <a16:creationId xmlns:a16="http://schemas.microsoft.com/office/drawing/2014/main" id="{8AD14579-FFDA-854D-B5E9-B239A0690F76}"/>
                </a:ext>
              </a:extLst>
            </p:cNvPr>
            <p:cNvSpPr txBox="1"/>
            <p:nvPr/>
          </p:nvSpPr>
          <p:spPr>
            <a:xfrm>
              <a:off x="1431033" y="1830040"/>
              <a:ext cx="3452848"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November Std Bld" pitchFamily="2" charset="77"/>
                  <a:cs typeface="Arial" panose="020B0604020202020204" pitchFamily="34" charset="0"/>
                </a:rPr>
                <a:t>our principles</a:t>
              </a:r>
            </a:p>
          </p:txBody>
        </p:sp>
      </p:grpSp>
      <p:sp>
        <p:nvSpPr>
          <p:cNvPr id="10" name="TextBox 9">
            <a:extLst>
              <a:ext uri="{FF2B5EF4-FFF2-40B4-BE49-F238E27FC236}">
                <a16:creationId xmlns:a16="http://schemas.microsoft.com/office/drawing/2014/main" id="{47E6D5B4-5F97-6647-9EA8-6BD13A43B0A2}"/>
              </a:ext>
            </a:extLst>
          </p:cNvPr>
          <p:cNvSpPr txBox="1"/>
          <p:nvPr/>
        </p:nvSpPr>
        <p:spPr>
          <a:xfrm>
            <a:off x="8879840" y="14607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95220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B3CA9-BDC2-398A-1432-23C2DAEB48A6}"/>
              </a:ext>
            </a:extLst>
          </p:cNvPr>
          <p:cNvGrpSpPr/>
          <p:nvPr/>
        </p:nvGrpSpPr>
        <p:grpSpPr>
          <a:xfrm>
            <a:off x="4044176" y="1271239"/>
            <a:ext cx="7820722" cy="4668179"/>
            <a:chOff x="1524000" y="762000"/>
            <a:chExt cx="9144000" cy="5467350"/>
          </a:xfrm>
        </p:grpSpPr>
        <p:pic>
          <p:nvPicPr>
            <p:cNvPr id="47105" name="Picture 2" descr="npo000069">
              <a:extLst>
                <a:ext uri="{FF2B5EF4-FFF2-40B4-BE49-F238E27FC236}">
                  <a16:creationId xmlns:a16="http://schemas.microsoft.com/office/drawing/2014/main" id="{DDE8122A-D75B-7646-8549-2FDA29A78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1"/>
              <a:ext cx="9144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6" name="Group 3">
              <a:extLst>
                <a:ext uri="{FF2B5EF4-FFF2-40B4-BE49-F238E27FC236}">
                  <a16:creationId xmlns:a16="http://schemas.microsoft.com/office/drawing/2014/main" id="{B744412B-E4FF-8A44-A79B-C0D50A74DBA7}"/>
                </a:ext>
              </a:extLst>
            </p:cNvPr>
            <p:cNvGrpSpPr>
              <a:grpSpLocks/>
            </p:cNvGrpSpPr>
            <p:nvPr/>
          </p:nvGrpSpPr>
          <p:grpSpPr bwMode="auto">
            <a:xfrm>
              <a:off x="2209800" y="2466975"/>
              <a:ext cx="8458200" cy="2019300"/>
              <a:chOff x="432" y="1554"/>
              <a:chExt cx="5328" cy="1272"/>
            </a:xfrm>
          </p:grpSpPr>
          <p:sp>
            <p:nvSpPr>
              <p:cNvPr id="75780" name="Freeform 4">
                <a:extLst>
                  <a:ext uri="{FF2B5EF4-FFF2-40B4-BE49-F238E27FC236}">
                    <a16:creationId xmlns:a16="http://schemas.microsoft.com/office/drawing/2014/main" id="{3B56D6C6-C549-014B-A397-1BEE84F8E5BC}"/>
                  </a:ext>
                </a:extLst>
              </p:cNvPr>
              <p:cNvSpPr>
                <a:spLocks/>
              </p:cNvSpPr>
              <p:nvPr/>
            </p:nvSpPr>
            <p:spPr bwMode="auto">
              <a:xfrm>
                <a:off x="1197" y="1599"/>
                <a:ext cx="4563" cy="1227"/>
              </a:xfrm>
              <a:custGeom>
                <a:avLst/>
                <a:gdLst>
                  <a:gd name="T0" fmla="*/ 0 w 4563"/>
                  <a:gd name="T1" fmla="*/ 1137 h 1227"/>
                  <a:gd name="T2" fmla="*/ 180 w 4563"/>
                  <a:gd name="T3" fmla="*/ 1065 h 1227"/>
                  <a:gd name="T4" fmla="*/ 279 w 4563"/>
                  <a:gd name="T5" fmla="*/ 1047 h 1227"/>
                  <a:gd name="T6" fmla="*/ 324 w 4563"/>
                  <a:gd name="T7" fmla="*/ 1062 h 1227"/>
                  <a:gd name="T8" fmla="*/ 408 w 4563"/>
                  <a:gd name="T9" fmla="*/ 1101 h 1227"/>
                  <a:gd name="T10" fmla="*/ 561 w 4563"/>
                  <a:gd name="T11" fmla="*/ 1188 h 1227"/>
                  <a:gd name="T12" fmla="*/ 783 w 4563"/>
                  <a:gd name="T13" fmla="*/ 1227 h 1227"/>
                  <a:gd name="T14" fmla="*/ 1047 w 4563"/>
                  <a:gd name="T15" fmla="*/ 1173 h 1227"/>
                  <a:gd name="T16" fmla="*/ 1413 w 4563"/>
                  <a:gd name="T17" fmla="*/ 1131 h 1227"/>
                  <a:gd name="T18" fmla="*/ 1734 w 4563"/>
                  <a:gd name="T19" fmla="*/ 1125 h 1227"/>
                  <a:gd name="T20" fmla="*/ 2109 w 4563"/>
                  <a:gd name="T21" fmla="*/ 1119 h 1227"/>
                  <a:gd name="T22" fmla="*/ 2325 w 4563"/>
                  <a:gd name="T23" fmla="*/ 1125 h 1227"/>
                  <a:gd name="T24" fmla="*/ 2523 w 4563"/>
                  <a:gd name="T25" fmla="*/ 1053 h 1227"/>
                  <a:gd name="T26" fmla="*/ 2682 w 4563"/>
                  <a:gd name="T27" fmla="*/ 1020 h 1227"/>
                  <a:gd name="T28" fmla="*/ 2781 w 4563"/>
                  <a:gd name="T29" fmla="*/ 969 h 1227"/>
                  <a:gd name="T30" fmla="*/ 2991 w 4563"/>
                  <a:gd name="T31" fmla="*/ 945 h 1227"/>
                  <a:gd name="T32" fmla="*/ 3147 w 4563"/>
                  <a:gd name="T33" fmla="*/ 879 h 1227"/>
                  <a:gd name="T34" fmla="*/ 3273 w 4563"/>
                  <a:gd name="T35" fmla="*/ 822 h 1227"/>
                  <a:gd name="T36" fmla="*/ 3333 w 4563"/>
                  <a:gd name="T37" fmla="*/ 741 h 1227"/>
                  <a:gd name="T38" fmla="*/ 3450 w 4563"/>
                  <a:gd name="T39" fmla="*/ 651 h 1227"/>
                  <a:gd name="T40" fmla="*/ 3552 w 4563"/>
                  <a:gd name="T41" fmla="*/ 612 h 1227"/>
                  <a:gd name="T42" fmla="*/ 3612 w 4563"/>
                  <a:gd name="T43" fmla="*/ 567 h 1227"/>
                  <a:gd name="T44" fmla="*/ 3630 w 4563"/>
                  <a:gd name="T45" fmla="*/ 474 h 1227"/>
                  <a:gd name="T46" fmla="*/ 3696 w 4563"/>
                  <a:gd name="T47" fmla="*/ 381 h 1227"/>
                  <a:gd name="T48" fmla="*/ 3852 w 4563"/>
                  <a:gd name="T49" fmla="*/ 336 h 1227"/>
                  <a:gd name="T50" fmla="*/ 3939 w 4563"/>
                  <a:gd name="T51" fmla="*/ 297 h 1227"/>
                  <a:gd name="T52" fmla="*/ 4065 w 4563"/>
                  <a:gd name="T53" fmla="*/ 201 h 1227"/>
                  <a:gd name="T54" fmla="*/ 4227 w 4563"/>
                  <a:gd name="T55" fmla="*/ 153 h 1227"/>
                  <a:gd name="T56" fmla="*/ 4329 w 4563"/>
                  <a:gd name="T57" fmla="*/ 105 h 1227"/>
                  <a:gd name="T58" fmla="*/ 4431 w 4563"/>
                  <a:gd name="T59" fmla="*/ 0 h 1227"/>
                  <a:gd name="T60" fmla="*/ 4563 w 4563"/>
                  <a:gd name="T61" fmla="*/ 9 h 1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563" h="1227">
                    <a:moveTo>
                      <a:pt x="0" y="1137"/>
                    </a:moveTo>
                    <a:cubicBezTo>
                      <a:pt x="74" y="1112"/>
                      <a:pt x="96" y="1083"/>
                      <a:pt x="180" y="1065"/>
                    </a:cubicBezTo>
                    <a:cubicBezTo>
                      <a:pt x="203" y="1057"/>
                      <a:pt x="242" y="1038"/>
                      <a:pt x="279" y="1047"/>
                    </a:cubicBezTo>
                    <a:lnTo>
                      <a:pt x="324" y="1062"/>
                    </a:lnTo>
                    <a:lnTo>
                      <a:pt x="408" y="1101"/>
                    </a:lnTo>
                    <a:lnTo>
                      <a:pt x="561" y="1188"/>
                    </a:lnTo>
                    <a:lnTo>
                      <a:pt x="783" y="1227"/>
                    </a:lnTo>
                    <a:lnTo>
                      <a:pt x="1047" y="1173"/>
                    </a:lnTo>
                    <a:lnTo>
                      <a:pt x="1413" y="1131"/>
                    </a:lnTo>
                    <a:lnTo>
                      <a:pt x="1734" y="1125"/>
                    </a:lnTo>
                    <a:lnTo>
                      <a:pt x="2109" y="1119"/>
                    </a:lnTo>
                    <a:lnTo>
                      <a:pt x="2325" y="1125"/>
                    </a:lnTo>
                    <a:lnTo>
                      <a:pt x="2523" y="1053"/>
                    </a:lnTo>
                    <a:lnTo>
                      <a:pt x="2682" y="1020"/>
                    </a:lnTo>
                    <a:lnTo>
                      <a:pt x="2781" y="969"/>
                    </a:lnTo>
                    <a:lnTo>
                      <a:pt x="2991" y="945"/>
                    </a:lnTo>
                    <a:lnTo>
                      <a:pt x="3147" y="879"/>
                    </a:lnTo>
                    <a:lnTo>
                      <a:pt x="3273" y="822"/>
                    </a:lnTo>
                    <a:lnTo>
                      <a:pt x="3333" y="741"/>
                    </a:lnTo>
                    <a:lnTo>
                      <a:pt x="3450" y="651"/>
                    </a:lnTo>
                    <a:lnTo>
                      <a:pt x="3552" y="612"/>
                    </a:lnTo>
                    <a:lnTo>
                      <a:pt x="3612" y="567"/>
                    </a:lnTo>
                    <a:lnTo>
                      <a:pt x="3630" y="474"/>
                    </a:lnTo>
                    <a:lnTo>
                      <a:pt x="3696" y="381"/>
                    </a:lnTo>
                    <a:lnTo>
                      <a:pt x="3852" y="336"/>
                    </a:lnTo>
                    <a:lnTo>
                      <a:pt x="3939" y="297"/>
                    </a:lnTo>
                    <a:lnTo>
                      <a:pt x="4065" y="201"/>
                    </a:lnTo>
                    <a:lnTo>
                      <a:pt x="4227" y="153"/>
                    </a:lnTo>
                    <a:lnTo>
                      <a:pt x="4329" y="105"/>
                    </a:lnTo>
                    <a:lnTo>
                      <a:pt x="4431" y="0"/>
                    </a:lnTo>
                    <a:lnTo>
                      <a:pt x="4563" y="9"/>
                    </a:lnTo>
                  </a:path>
                </a:pathLst>
              </a:custGeom>
              <a:noFill/>
              <a:ln w="19050" cmpd="sng">
                <a:solidFill>
                  <a:srgbClr val="FF9933"/>
                </a:solidFill>
                <a:round/>
                <a:headEnd/>
                <a:tailEnd/>
              </a:ln>
              <a:effectLst/>
            </p:spPr>
            <p:txBody>
              <a:bodyPr/>
              <a:lstStyle/>
              <a:p>
                <a:pPr eaLnBrk="1" hangingPunct="1">
                  <a:defRPr/>
                </a:pPr>
                <a:endParaRPr lang="en-US" sz="800" dirty="0"/>
              </a:p>
            </p:txBody>
          </p:sp>
          <p:sp>
            <p:nvSpPr>
              <p:cNvPr id="75781" name="Freeform 5">
                <a:extLst>
                  <a:ext uri="{FF2B5EF4-FFF2-40B4-BE49-F238E27FC236}">
                    <a16:creationId xmlns:a16="http://schemas.microsoft.com/office/drawing/2014/main" id="{AD7B483F-26CA-5B42-A4DC-C64DA1319004}"/>
                  </a:ext>
                </a:extLst>
              </p:cNvPr>
              <p:cNvSpPr>
                <a:spLocks/>
              </p:cNvSpPr>
              <p:nvPr/>
            </p:nvSpPr>
            <p:spPr bwMode="auto">
              <a:xfrm>
                <a:off x="432" y="1554"/>
                <a:ext cx="5319" cy="1191"/>
              </a:xfrm>
              <a:custGeom>
                <a:avLst/>
                <a:gdLst>
                  <a:gd name="T0" fmla="*/ 5319 w 5319"/>
                  <a:gd name="T1" fmla="*/ 9 h 1191"/>
                  <a:gd name="T2" fmla="*/ 5151 w 5319"/>
                  <a:gd name="T3" fmla="*/ 24 h 1191"/>
                  <a:gd name="T4" fmla="*/ 5091 w 5319"/>
                  <a:gd name="T5" fmla="*/ 93 h 1191"/>
                  <a:gd name="T6" fmla="*/ 4791 w 5319"/>
                  <a:gd name="T7" fmla="*/ 207 h 1191"/>
                  <a:gd name="T8" fmla="*/ 4710 w 5319"/>
                  <a:gd name="T9" fmla="*/ 168 h 1191"/>
                  <a:gd name="T10" fmla="*/ 4548 w 5319"/>
                  <a:gd name="T11" fmla="*/ 156 h 1191"/>
                  <a:gd name="T12" fmla="*/ 4443 w 5319"/>
                  <a:gd name="T13" fmla="*/ 192 h 1191"/>
                  <a:gd name="T14" fmla="*/ 4377 w 5319"/>
                  <a:gd name="T15" fmla="*/ 246 h 1191"/>
                  <a:gd name="T16" fmla="*/ 4254 w 5319"/>
                  <a:gd name="T17" fmla="*/ 261 h 1191"/>
                  <a:gd name="T18" fmla="*/ 4146 w 5319"/>
                  <a:gd name="T19" fmla="*/ 327 h 1191"/>
                  <a:gd name="T20" fmla="*/ 4050 w 5319"/>
                  <a:gd name="T21" fmla="*/ 450 h 1191"/>
                  <a:gd name="T22" fmla="*/ 3996 w 5319"/>
                  <a:gd name="T23" fmla="*/ 498 h 1191"/>
                  <a:gd name="T24" fmla="*/ 3873 w 5319"/>
                  <a:gd name="T25" fmla="*/ 552 h 1191"/>
                  <a:gd name="T26" fmla="*/ 3768 w 5319"/>
                  <a:gd name="T27" fmla="*/ 588 h 1191"/>
                  <a:gd name="T28" fmla="*/ 3732 w 5319"/>
                  <a:gd name="T29" fmla="*/ 627 h 1191"/>
                  <a:gd name="T30" fmla="*/ 3744 w 5319"/>
                  <a:gd name="T31" fmla="*/ 723 h 1191"/>
                  <a:gd name="T32" fmla="*/ 3477 w 5319"/>
                  <a:gd name="T33" fmla="*/ 876 h 1191"/>
                  <a:gd name="T34" fmla="*/ 3258 w 5319"/>
                  <a:gd name="T35" fmla="*/ 960 h 1191"/>
                  <a:gd name="T36" fmla="*/ 3075 w 5319"/>
                  <a:gd name="T37" fmla="*/ 1056 h 1191"/>
                  <a:gd name="T38" fmla="*/ 2778 w 5319"/>
                  <a:gd name="T39" fmla="*/ 1029 h 1191"/>
                  <a:gd name="T40" fmla="*/ 2538 w 5319"/>
                  <a:gd name="T41" fmla="*/ 1032 h 1191"/>
                  <a:gd name="T42" fmla="*/ 2226 w 5319"/>
                  <a:gd name="T43" fmla="*/ 1047 h 1191"/>
                  <a:gd name="T44" fmla="*/ 1827 w 5319"/>
                  <a:gd name="T45" fmla="*/ 1101 h 1191"/>
                  <a:gd name="T46" fmla="*/ 1644 w 5319"/>
                  <a:gd name="T47" fmla="*/ 1128 h 1191"/>
                  <a:gd name="T48" fmla="*/ 1428 w 5319"/>
                  <a:gd name="T49" fmla="*/ 1026 h 1191"/>
                  <a:gd name="T50" fmla="*/ 1377 w 5319"/>
                  <a:gd name="T51" fmla="*/ 996 h 1191"/>
                  <a:gd name="T52" fmla="*/ 1320 w 5319"/>
                  <a:gd name="T53" fmla="*/ 975 h 1191"/>
                  <a:gd name="T54" fmla="*/ 1227 w 5319"/>
                  <a:gd name="T55" fmla="*/ 948 h 1191"/>
                  <a:gd name="T56" fmla="*/ 1125 w 5319"/>
                  <a:gd name="T57" fmla="*/ 930 h 1191"/>
                  <a:gd name="T58" fmla="*/ 1032 w 5319"/>
                  <a:gd name="T59" fmla="*/ 927 h 1191"/>
                  <a:gd name="T60" fmla="*/ 888 w 5319"/>
                  <a:gd name="T61" fmla="*/ 960 h 1191"/>
                  <a:gd name="T62" fmla="*/ 756 w 5319"/>
                  <a:gd name="T63" fmla="*/ 993 h 1191"/>
                  <a:gd name="T64" fmla="*/ 522 w 5319"/>
                  <a:gd name="T65" fmla="*/ 1083 h 1191"/>
                  <a:gd name="T66" fmla="*/ 333 w 5319"/>
                  <a:gd name="T67" fmla="*/ 1158 h 1191"/>
                  <a:gd name="T68" fmla="*/ 213 w 5319"/>
                  <a:gd name="T69" fmla="*/ 1191 h 1191"/>
                  <a:gd name="T70" fmla="*/ 102 w 5319"/>
                  <a:gd name="T71" fmla="*/ 1164 h 1191"/>
                  <a:gd name="T72" fmla="*/ 39 w 5319"/>
                  <a:gd name="T73" fmla="*/ 1116 h 1191"/>
                  <a:gd name="T74" fmla="*/ 342 w 5319"/>
                  <a:gd name="T75" fmla="*/ 813 h 1191"/>
                  <a:gd name="T76" fmla="*/ 108 w 5319"/>
                  <a:gd name="T77" fmla="*/ 756 h 1191"/>
                  <a:gd name="T78" fmla="*/ 123 w 5319"/>
                  <a:gd name="T79" fmla="*/ 711 h 1191"/>
                  <a:gd name="T80" fmla="*/ 141 w 5319"/>
                  <a:gd name="T81" fmla="*/ 582 h 1191"/>
                  <a:gd name="T82" fmla="*/ 102 w 5319"/>
                  <a:gd name="T83" fmla="*/ 486 h 1191"/>
                  <a:gd name="T84" fmla="*/ 0 w 5319"/>
                  <a:gd name="T85" fmla="*/ 327 h 11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319" h="1191">
                    <a:moveTo>
                      <a:pt x="5319" y="9"/>
                    </a:moveTo>
                    <a:cubicBezTo>
                      <a:pt x="5289" y="11"/>
                      <a:pt x="5201" y="0"/>
                      <a:pt x="5151" y="24"/>
                    </a:cubicBezTo>
                    <a:lnTo>
                      <a:pt x="5091" y="93"/>
                    </a:lnTo>
                    <a:lnTo>
                      <a:pt x="4791" y="207"/>
                    </a:lnTo>
                    <a:lnTo>
                      <a:pt x="4710" y="168"/>
                    </a:lnTo>
                    <a:lnTo>
                      <a:pt x="4548" y="156"/>
                    </a:lnTo>
                    <a:lnTo>
                      <a:pt x="4443" y="192"/>
                    </a:lnTo>
                    <a:lnTo>
                      <a:pt x="4377" y="246"/>
                    </a:lnTo>
                    <a:lnTo>
                      <a:pt x="4254" y="261"/>
                    </a:lnTo>
                    <a:lnTo>
                      <a:pt x="4146" y="327"/>
                    </a:lnTo>
                    <a:lnTo>
                      <a:pt x="4050" y="450"/>
                    </a:lnTo>
                    <a:lnTo>
                      <a:pt x="3996" y="498"/>
                    </a:lnTo>
                    <a:lnTo>
                      <a:pt x="3873" y="552"/>
                    </a:lnTo>
                    <a:lnTo>
                      <a:pt x="3768" y="588"/>
                    </a:lnTo>
                    <a:lnTo>
                      <a:pt x="3732" y="627"/>
                    </a:lnTo>
                    <a:lnTo>
                      <a:pt x="3744" y="723"/>
                    </a:lnTo>
                    <a:lnTo>
                      <a:pt x="3477" y="876"/>
                    </a:lnTo>
                    <a:lnTo>
                      <a:pt x="3258" y="960"/>
                    </a:lnTo>
                    <a:lnTo>
                      <a:pt x="3075" y="1056"/>
                    </a:lnTo>
                    <a:lnTo>
                      <a:pt x="2778" y="1029"/>
                    </a:lnTo>
                    <a:lnTo>
                      <a:pt x="2538" y="1032"/>
                    </a:lnTo>
                    <a:lnTo>
                      <a:pt x="2226" y="1047"/>
                    </a:lnTo>
                    <a:lnTo>
                      <a:pt x="1827" y="1101"/>
                    </a:lnTo>
                    <a:lnTo>
                      <a:pt x="1644" y="1128"/>
                    </a:lnTo>
                    <a:lnTo>
                      <a:pt x="1428" y="1026"/>
                    </a:lnTo>
                    <a:lnTo>
                      <a:pt x="1377" y="996"/>
                    </a:lnTo>
                    <a:lnTo>
                      <a:pt x="1320" y="975"/>
                    </a:lnTo>
                    <a:lnTo>
                      <a:pt x="1227" y="948"/>
                    </a:lnTo>
                    <a:lnTo>
                      <a:pt x="1125" y="930"/>
                    </a:lnTo>
                    <a:lnTo>
                      <a:pt x="1032" y="927"/>
                    </a:lnTo>
                    <a:lnTo>
                      <a:pt x="888" y="960"/>
                    </a:lnTo>
                    <a:lnTo>
                      <a:pt x="756" y="993"/>
                    </a:lnTo>
                    <a:lnTo>
                      <a:pt x="522" y="1083"/>
                    </a:lnTo>
                    <a:lnTo>
                      <a:pt x="333" y="1158"/>
                    </a:lnTo>
                    <a:lnTo>
                      <a:pt x="213" y="1191"/>
                    </a:lnTo>
                    <a:lnTo>
                      <a:pt x="102" y="1164"/>
                    </a:lnTo>
                    <a:lnTo>
                      <a:pt x="39" y="1116"/>
                    </a:lnTo>
                    <a:lnTo>
                      <a:pt x="342" y="813"/>
                    </a:lnTo>
                    <a:lnTo>
                      <a:pt x="108" y="756"/>
                    </a:lnTo>
                    <a:lnTo>
                      <a:pt x="123" y="711"/>
                    </a:lnTo>
                    <a:lnTo>
                      <a:pt x="141" y="582"/>
                    </a:lnTo>
                    <a:lnTo>
                      <a:pt x="102" y="486"/>
                    </a:lnTo>
                    <a:lnTo>
                      <a:pt x="0" y="327"/>
                    </a:lnTo>
                  </a:path>
                </a:pathLst>
              </a:custGeom>
              <a:noFill/>
              <a:ln w="19050" cmpd="sng">
                <a:solidFill>
                  <a:srgbClr val="FF9933"/>
                </a:solidFill>
                <a:round/>
                <a:headEnd/>
                <a:tailEnd/>
              </a:ln>
              <a:effectLst/>
            </p:spPr>
            <p:txBody>
              <a:bodyPr/>
              <a:lstStyle/>
              <a:p>
                <a:pPr eaLnBrk="1" hangingPunct="1">
                  <a:defRPr/>
                </a:pPr>
                <a:endParaRPr lang="en-US" sz="800" dirty="0"/>
              </a:p>
            </p:txBody>
          </p:sp>
          <p:sp>
            <p:nvSpPr>
              <p:cNvPr id="75782" name="Freeform 6">
                <a:extLst>
                  <a:ext uri="{FF2B5EF4-FFF2-40B4-BE49-F238E27FC236}">
                    <a16:creationId xmlns:a16="http://schemas.microsoft.com/office/drawing/2014/main" id="{70A31C34-431E-DB43-B63C-11CE59EB7034}"/>
                  </a:ext>
                </a:extLst>
              </p:cNvPr>
              <p:cNvSpPr>
                <a:spLocks/>
              </p:cNvSpPr>
              <p:nvPr/>
            </p:nvSpPr>
            <p:spPr bwMode="auto">
              <a:xfrm>
                <a:off x="5280" y="1728"/>
                <a:ext cx="78" cy="42"/>
              </a:xfrm>
              <a:custGeom>
                <a:avLst/>
                <a:gdLst>
                  <a:gd name="T0" fmla="*/ 0 w 78"/>
                  <a:gd name="T1" fmla="*/ 0 h 42"/>
                  <a:gd name="T2" fmla="*/ 78 w 78"/>
                  <a:gd name="T3" fmla="*/ 42 h 42"/>
                  <a:gd name="T4" fmla="*/ 0 60000 65536"/>
                  <a:gd name="T5" fmla="*/ 0 60000 65536"/>
                </a:gdLst>
                <a:ahLst/>
                <a:cxnLst>
                  <a:cxn ang="T4">
                    <a:pos x="T0" y="T1"/>
                  </a:cxn>
                  <a:cxn ang="T5">
                    <a:pos x="T2" y="T3"/>
                  </a:cxn>
                </a:cxnLst>
                <a:rect l="0" t="0" r="r" b="b"/>
                <a:pathLst>
                  <a:path w="78" h="42">
                    <a:moveTo>
                      <a:pt x="0" y="0"/>
                    </a:moveTo>
                    <a:lnTo>
                      <a:pt x="78" y="42"/>
                    </a:lnTo>
                  </a:path>
                </a:pathLst>
              </a:custGeom>
              <a:noFill/>
              <a:ln w="19050">
                <a:solidFill>
                  <a:srgbClr val="FF9933"/>
                </a:solidFill>
                <a:round/>
                <a:headEnd/>
                <a:tailEnd/>
              </a:ln>
              <a:effectLst/>
            </p:spPr>
            <p:txBody>
              <a:bodyPr/>
              <a:lstStyle/>
              <a:p>
                <a:pPr eaLnBrk="1" hangingPunct="1">
                  <a:defRPr/>
                </a:pPr>
                <a:endParaRPr lang="en-US" sz="800" dirty="0"/>
              </a:p>
            </p:txBody>
          </p:sp>
        </p:grpSp>
        <p:grpSp>
          <p:nvGrpSpPr>
            <p:cNvPr id="47107" name="Group 7">
              <a:extLst>
                <a:ext uri="{FF2B5EF4-FFF2-40B4-BE49-F238E27FC236}">
                  <a16:creationId xmlns:a16="http://schemas.microsoft.com/office/drawing/2014/main" id="{5470F1FC-FD66-AB4F-973C-43D00DC7B211}"/>
                </a:ext>
              </a:extLst>
            </p:cNvPr>
            <p:cNvGrpSpPr>
              <a:grpSpLocks/>
            </p:cNvGrpSpPr>
            <p:nvPr/>
          </p:nvGrpSpPr>
          <p:grpSpPr bwMode="auto">
            <a:xfrm>
              <a:off x="9372600" y="762000"/>
              <a:ext cx="1295400" cy="1905000"/>
              <a:chOff x="4944" y="576"/>
              <a:chExt cx="816" cy="1200"/>
            </a:xfrm>
          </p:grpSpPr>
          <p:sp>
            <p:nvSpPr>
              <p:cNvPr id="47140" name="Line 8">
                <a:extLst>
                  <a:ext uri="{FF2B5EF4-FFF2-40B4-BE49-F238E27FC236}">
                    <a16:creationId xmlns:a16="http://schemas.microsoft.com/office/drawing/2014/main" id="{B3CB2481-EAB1-3544-8CA8-7B0A1648D7E3}"/>
                  </a:ext>
                </a:extLst>
              </p:cNvPr>
              <p:cNvSpPr>
                <a:spLocks noChangeShapeType="1"/>
              </p:cNvSpPr>
              <p:nvPr/>
            </p:nvSpPr>
            <p:spPr bwMode="auto">
              <a:xfrm>
                <a:off x="5376" y="864"/>
                <a:ext cx="48" cy="91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41" name="Text Box 9">
                <a:extLst>
                  <a:ext uri="{FF2B5EF4-FFF2-40B4-BE49-F238E27FC236}">
                    <a16:creationId xmlns:a16="http://schemas.microsoft.com/office/drawing/2014/main" id="{6540C6B5-92C6-374F-BAC7-DAD08999F59F}"/>
                  </a:ext>
                </a:extLst>
              </p:cNvPr>
              <p:cNvSpPr txBox="1">
                <a:spLocks noChangeArrowheads="1"/>
              </p:cNvSpPr>
              <p:nvPr/>
            </p:nvSpPr>
            <p:spPr bwMode="auto">
              <a:xfrm>
                <a:off x="4992" y="576"/>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Anacostia Riverwalk and Trail</a:t>
                </a:r>
              </a:p>
            </p:txBody>
          </p:sp>
          <p:sp>
            <p:nvSpPr>
              <p:cNvPr id="47142" name="Line 10">
                <a:extLst>
                  <a:ext uri="{FF2B5EF4-FFF2-40B4-BE49-F238E27FC236}">
                    <a16:creationId xmlns:a16="http://schemas.microsoft.com/office/drawing/2014/main" id="{7684BC43-470B-1142-BC09-A40383C839E1}"/>
                  </a:ext>
                </a:extLst>
              </p:cNvPr>
              <p:cNvSpPr>
                <a:spLocks noChangeShapeType="1"/>
              </p:cNvSpPr>
              <p:nvPr/>
            </p:nvSpPr>
            <p:spPr bwMode="auto">
              <a:xfrm>
                <a:off x="4944" y="624"/>
                <a:ext cx="192"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a:lstStyle/>
              <a:p>
                <a:endParaRPr lang="en-US" sz="800" dirty="0"/>
              </a:p>
            </p:txBody>
          </p:sp>
        </p:grpSp>
        <p:grpSp>
          <p:nvGrpSpPr>
            <p:cNvPr id="47108" name="Group 11">
              <a:extLst>
                <a:ext uri="{FF2B5EF4-FFF2-40B4-BE49-F238E27FC236}">
                  <a16:creationId xmlns:a16="http://schemas.microsoft.com/office/drawing/2014/main" id="{656964CA-FA49-864D-9E52-26035DC2A7C5}"/>
                </a:ext>
              </a:extLst>
            </p:cNvPr>
            <p:cNvGrpSpPr>
              <a:grpSpLocks/>
            </p:cNvGrpSpPr>
            <p:nvPr/>
          </p:nvGrpSpPr>
          <p:grpSpPr bwMode="auto">
            <a:xfrm>
              <a:off x="3657600" y="3200400"/>
              <a:ext cx="6629400" cy="1828800"/>
              <a:chOff x="1344" y="2016"/>
              <a:chExt cx="4176" cy="1152"/>
            </a:xfrm>
          </p:grpSpPr>
          <p:sp>
            <p:nvSpPr>
              <p:cNvPr id="47135" name="Oval 12">
                <a:extLst>
                  <a:ext uri="{FF2B5EF4-FFF2-40B4-BE49-F238E27FC236}">
                    <a16:creationId xmlns:a16="http://schemas.microsoft.com/office/drawing/2014/main" id="{F1C2FEB0-06F8-8240-893E-BEEBB9191F6C}"/>
                  </a:ext>
                </a:extLst>
              </p:cNvPr>
              <p:cNvSpPr>
                <a:spLocks noChangeArrowheads="1"/>
              </p:cNvSpPr>
              <p:nvPr/>
            </p:nvSpPr>
            <p:spPr bwMode="auto">
              <a:xfrm>
                <a:off x="3984" y="2640"/>
                <a:ext cx="432" cy="38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sp>
            <p:nvSpPr>
              <p:cNvPr id="47136" name="Oval 13">
                <a:extLst>
                  <a:ext uri="{FF2B5EF4-FFF2-40B4-BE49-F238E27FC236}">
                    <a16:creationId xmlns:a16="http://schemas.microsoft.com/office/drawing/2014/main" id="{193C60D3-EA53-4D4A-BA44-298007D8A411}"/>
                  </a:ext>
                </a:extLst>
              </p:cNvPr>
              <p:cNvSpPr>
                <a:spLocks noChangeArrowheads="1"/>
              </p:cNvSpPr>
              <p:nvPr/>
            </p:nvSpPr>
            <p:spPr bwMode="auto">
              <a:xfrm>
                <a:off x="2112" y="2784"/>
                <a:ext cx="336" cy="28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sp>
            <p:nvSpPr>
              <p:cNvPr id="47137" name="Oval 14">
                <a:extLst>
                  <a:ext uri="{FF2B5EF4-FFF2-40B4-BE49-F238E27FC236}">
                    <a16:creationId xmlns:a16="http://schemas.microsoft.com/office/drawing/2014/main" id="{C812FFAA-F133-314A-A943-102B389F41D7}"/>
                  </a:ext>
                </a:extLst>
              </p:cNvPr>
              <p:cNvSpPr>
                <a:spLocks noChangeArrowheads="1"/>
              </p:cNvSpPr>
              <p:nvPr/>
            </p:nvSpPr>
            <p:spPr bwMode="auto">
              <a:xfrm>
                <a:off x="1344" y="2832"/>
                <a:ext cx="384" cy="33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sp>
            <p:nvSpPr>
              <p:cNvPr id="47138" name="Oval 15">
                <a:extLst>
                  <a:ext uri="{FF2B5EF4-FFF2-40B4-BE49-F238E27FC236}">
                    <a16:creationId xmlns:a16="http://schemas.microsoft.com/office/drawing/2014/main" id="{2A700EA6-9D1E-C345-B11E-2879E71E293C}"/>
                  </a:ext>
                </a:extLst>
              </p:cNvPr>
              <p:cNvSpPr>
                <a:spLocks noChangeArrowheads="1"/>
              </p:cNvSpPr>
              <p:nvPr/>
            </p:nvSpPr>
            <p:spPr bwMode="auto">
              <a:xfrm>
                <a:off x="3312" y="2736"/>
                <a:ext cx="336" cy="28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sp>
            <p:nvSpPr>
              <p:cNvPr id="47139" name="Oval 16">
                <a:extLst>
                  <a:ext uri="{FF2B5EF4-FFF2-40B4-BE49-F238E27FC236}">
                    <a16:creationId xmlns:a16="http://schemas.microsoft.com/office/drawing/2014/main" id="{ACEC771F-D902-BD41-A149-E28360EBE75E}"/>
                  </a:ext>
                </a:extLst>
              </p:cNvPr>
              <p:cNvSpPr>
                <a:spLocks noChangeArrowheads="1"/>
              </p:cNvSpPr>
              <p:nvPr/>
            </p:nvSpPr>
            <p:spPr bwMode="auto">
              <a:xfrm>
                <a:off x="5088" y="2016"/>
                <a:ext cx="432" cy="38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grpSp>
        <p:grpSp>
          <p:nvGrpSpPr>
            <p:cNvPr id="47109" name="Group 18">
              <a:extLst>
                <a:ext uri="{FF2B5EF4-FFF2-40B4-BE49-F238E27FC236}">
                  <a16:creationId xmlns:a16="http://schemas.microsoft.com/office/drawing/2014/main" id="{490946BE-22C8-454D-9FA9-D44329B1A8EF}"/>
                </a:ext>
              </a:extLst>
            </p:cNvPr>
            <p:cNvGrpSpPr>
              <a:grpSpLocks/>
            </p:cNvGrpSpPr>
            <p:nvPr/>
          </p:nvGrpSpPr>
          <p:grpSpPr bwMode="auto">
            <a:xfrm>
              <a:off x="9144000" y="4114800"/>
              <a:ext cx="1447800" cy="1905000"/>
              <a:chOff x="4800" y="2544"/>
              <a:chExt cx="912" cy="1200"/>
            </a:xfrm>
          </p:grpSpPr>
          <p:sp>
            <p:nvSpPr>
              <p:cNvPr id="47132" name="Text Box 19">
                <a:extLst>
                  <a:ext uri="{FF2B5EF4-FFF2-40B4-BE49-F238E27FC236}">
                    <a16:creationId xmlns:a16="http://schemas.microsoft.com/office/drawing/2014/main" id="{B18664B7-8CC6-6A41-A8B4-AFBA6B15B7F9}"/>
                  </a:ext>
                </a:extLst>
              </p:cNvPr>
              <p:cNvSpPr txBox="1">
                <a:spLocks noChangeArrowheads="1"/>
              </p:cNvSpPr>
              <p:nvPr/>
            </p:nvSpPr>
            <p:spPr bwMode="auto">
              <a:xfrm>
                <a:off x="5088" y="3498"/>
                <a:ext cx="62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Waterfront Light Rail Line</a:t>
                </a:r>
              </a:p>
            </p:txBody>
          </p:sp>
          <p:sp>
            <p:nvSpPr>
              <p:cNvPr id="47133" name="Line 20">
                <a:extLst>
                  <a:ext uri="{FF2B5EF4-FFF2-40B4-BE49-F238E27FC236}">
                    <a16:creationId xmlns:a16="http://schemas.microsoft.com/office/drawing/2014/main" id="{C9EE029A-8C1C-BA4F-B9DD-57104E041F7A}"/>
                  </a:ext>
                </a:extLst>
              </p:cNvPr>
              <p:cNvSpPr>
                <a:spLocks noChangeShapeType="1"/>
              </p:cNvSpPr>
              <p:nvPr/>
            </p:nvSpPr>
            <p:spPr bwMode="auto">
              <a:xfrm flipH="1" flipV="1">
                <a:off x="4800" y="2544"/>
                <a:ext cx="576" cy="91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34" name="Line 21">
                <a:extLst>
                  <a:ext uri="{FF2B5EF4-FFF2-40B4-BE49-F238E27FC236}">
                    <a16:creationId xmlns:a16="http://schemas.microsoft.com/office/drawing/2014/main" id="{168BD7A8-2272-3444-9AB0-41E8AD30A354}"/>
                  </a:ext>
                </a:extLst>
              </p:cNvPr>
              <p:cNvSpPr>
                <a:spLocks noChangeShapeType="1"/>
              </p:cNvSpPr>
              <p:nvPr/>
            </p:nvSpPr>
            <p:spPr bwMode="auto">
              <a:xfrm>
                <a:off x="5040" y="3744"/>
                <a:ext cx="192" cy="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800" dirty="0"/>
              </a:p>
            </p:txBody>
          </p:sp>
        </p:grpSp>
        <p:grpSp>
          <p:nvGrpSpPr>
            <p:cNvPr id="47110" name="Group 22">
              <a:extLst>
                <a:ext uri="{FF2B5EF4-FFF2-40B4-BE49-F238E27FC236}">
                  <a16:creationId xmlns:a16="http://schemas.microsoft.com/office/drawing/2014/main" id="{30632611-E116-D749-A5AA-131710B285C1}"/>
                </a:ext>
              </a:extLst>
            </p:cNvPr>
            <p:cNvGrpSpPr>
              <a:grpSpLocks/>
            </p:cNvGrpSpPr>
            <p:nvPr/>
          </p:nvGrpSpPr>
          <p:grpSpPr bwMode="auto">
            <a:xfrm>
              <a:off x="2533651" y="2967038"/>
              <a:ext cx="7700963" cy="1803400"/>
              <a:chOff x="636" y="1869"/>
              <a:chExt cx="4851" cy="1136"/>
            </a:xfrm>
          </p:grpSpPr>
          <p:sp>
            <p:nvSpPr>
              <p:cNvPr id="75799" name="Freeform 23">
                <a:extLst>
                  <a:ext uri="{FF2B5EF4-FFF2-40B4-BE49-F238E27FC236}">
                    <a16:creationId xmlns:a16="http://schemas.microsoft.com/office/drawing/2014/main" id="{BDDEDB42-679C-2648-9FCE-B67FED94F222}"/>
                  </a:ext>
                </a:extLst>
              </p:cNvPr>
              <p:cNvSpPr>
                <a:spLocks/>
              </p:cNvSpPr>
              <p:nvPr/>
            </p:nvSpPr>
            <p:spPr bwMode="auto">
              <a:xfrm>
                <a:off x="636" y="1869"/>
                <a:ext cx="204" cy="282"/>
              </a:xfrm>
              <a:custGeom>
                <a:avLst/>
                <a:gdLst>
                  <a:gd name="T0" fmla="*/ 204 w 204"/>
                  <a:gd name="T1" fmla="*/ 0 h 282"/>
                  <a:gd name="T2" fmla="*/ 0 w 204"/>
                  <a:gd name="T3" fmla="*/ 168 h 282"/>
                  <a:gd name="T4" fmla="*/ 51 w 204"/>
                  <a:gd name="T5" fmla="*/ 282 h 282"/>
                  <a:gd name="T6" fmla="*/ 0 60000 65536"/>
                  <a:gd name="T7" fmla="*/ 0 60000 65536"/>
                  <a:gd name="T8" fmla="*/ 0 60000 65536"/>
                </a:gdLst>
                <a:ahLst/>
                <a:cxnLst>
                  <a:cxn ang="T6">
                    <a:pos x="T0" y="T1"/>
                  </a:cxn>
                  <a:cxn ang="T7">
                    <a:pos x="T2" y="T3"/>
                  </a:cxn>
                  <a:cxn ang="T8">
                    <a:pos x="T4" y="T5"/>
                  </a:cxn>
                </a:cxnLst>
                <a:rect l="0" t="0" r="r" b="b"/>
                <a:pathLst>
                  <a:path w="204" h="282">
                    <a:moveTo>
                      <a:pt x="204" y="0"/>
                    </a:moveTo>
                    <a:lnTo>
                      <a:pt x="0" y="168"/>
                    </a:lnTo>
                    <a:lnTo>
                      <a:pt x="51" y="282"/>
                    </a:lnTo>
                  </a:path>
                </a:pathLst>
              </a:custGeom>
              <a:noFill/>
              <a:ln w="19050" cmpd="sng">
                <a:solidFill>
                  <a:srgbClr val="FFFF00"/>
                </a:solidFill>
                <a:round/>
                <a:headEnd type="none" w="med" len="med"/>
                <a:tailEnd type="none" w="med" len="med"/>
              </a:ln>
              <a:effectLst/>
            </p:spPr>
            <p:txBody>
              <a:bodyPr/>
              <a:lstStyle/>
              <a:p>
                <a:pPr eaLnBrk="1" hangingPunct="1">
                  <a:defRPr/>
                </a:pPr>
                <a:endParaRPr lang="en-US" sz="800" dirty="0"/>
              </a:p>
            </p:txBody>
          </p:sp>
          <p:grpSp>
            <p:nvGrpSpPr>
              <p:cNvPr id="47129" name="Group 24">
                <a:extLst>
                  <a:ext uri="{FF2B5EF4-FFF2-40B4-BE49-F238E27FC236}">
                    <a16:creationId xmlns:a16="http://schemas.microsoft.com/office/drawing/2014/main" id="{26D3CCCC-CD3E-4A49-B7A3-DCC413A25C2E}"/>
                  </a:ext>
                </a:extLst>
              </p:cNvPr>
              <p:cNvGrpSpPr>
                <a:grpSpLocks/>
              </p:cNvGrpSpPr>
              <p:nvPr/>
            </p:nvGrpSpPr>
            <p:grpSpPr bwMode="auto">
              <a:xfrm>
                <a:off x="688" y="2144"/>
                <a:ext cx="4799" cy="861"/>
                <a:chOff x="688" y="2144"/>
                <a:chExt cx="4799" cy="861"/>
              </a:xfrm>
            </p:grpSpPr>
            <p:sp>
              <p:nvSpPr>
                <p:cNvPr id="75801" name="Freeform 25">
                  <a:extLst>
                    <a:ext uri="{FF2B5EF4-FFF2-40B4-BE49-F238E27FC236}">
                      <a16:creationId xmlns:a16="http://schemas.microsoft.com/office/drawing/2014/main" id="{E4064746-914D-1245-AEDC-179882C96C2B}"/>
                    </a:ext>
                  </a:extLst>
                </p:cNvPr>
                <p:cNvSpPr>
                  <a:spLocks/>
                </p:cNvSpPr>
                <p:nvPr/>
              </p:nvSpPr>
              <p:spPr bwMode="auto">
                <a:xfrm>
                  <a:off x="1143" y="2301"/>
                  <a:ext cx="4344" cy="704"/>
                </a:xfrm>
                <a:custGeom>
                  <a:avLst/>
                  <a:gdLst>
                    <a:gd name="T0" fmla="*/ 0 w 4344"/>
                    <a:gd name="T1" fmla="*/ 702 h 704"/>
                    <a:gd name="T2" fmla="*/ 441 w 4344"/>
                    <a:gd name="T3" fmla="*/ 684 h 704"/>
                    <a:gd name="T4" fmla="*/ 591 w 4344"/>
                    <a:gd name="T5" fmla="*/ 675 h 704"/>
                    <a:gd name="T6" fmla="*/ 810 w 4344"/>
                    <a:gd name="T7" fmla="*/ 609 h 704"/>
                    <a:gd name="T8" fmla="*/ 1188 w 4344"/>
                    <a:gd name="T9" fmla="*/ 543 h 704"/>
                    <a:gd name="T10" fmla="*/ 1881 w 4344"/>
                    <a:gd name="T11" fmla="*/ 483 h 704"/>
                    <a:gd name="T12" fmla="*/ 2226 w 4344"/>
                    <a:gd name="T13" fmla="*/ 489 h 704"/>
                    <a:gd name="T14" fmla="*/ 2472 w 4344"/>
                    <a:gd name="T15" fmla="*/ 504 h 704"/>
                    <a:gd name="T16" fmla="*/ 2712 w 4344"/>
                    <a:gd name="T17" fmla="*/ 456 h 704"/>
                    <a:gd name="T18" fmla="*/ 2898 w 4344"/>
                    <a:gd name="T19" fmla="*/ 396 h 704"/>
                    <a:gd name="T20" fmla="*/ 3087 w 4344"/>
                    <a:gd name="T21" fmla="*/ 519 h 704"/>
                    <a:gd name="T22" fmla="*/ 3540 w 4344"/>
                    <a:gd name="T23" fmla="*/ 330 h 704"/>
                    <a:gd name="T24" fmla="*/ 4344 w 4344"/>
                    <a:gd name="T25" fmla="*/ 0 h 7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44" h="704">
                      <a:moveTo>
                        <a:pt x="0" y="702"/>
                      </a:moveTo>
                      <a:cubicBezTo>
                        <a:pt x="29" y="704"/>
                        <a:pt x="384" y="679"/>
                        <a:pt x="441" y="684"/>
                      </a:cubicBezTo>
                      <a:lnTo>
                        <a:pt x="591" y="675"/>
                      </a:lnTo>
                      <a:lnTo>
                        <a:pt x="810" y="609"/>
                      </a:lnTo>
                      <a:lnTo>
                        <a:pt x="1188" y="543"/>
                      </a:lnTo>
                      <a:lnTo>
                        <a:pt x="1881" y="483"/>
                      </a:lnTo>
                      <a:lnTo>
                        <a:pt x="2226" y="489"/>
                      </a:lnTo>
                      <a:lnTo>
                        <a:pt x="2472" y="504"/>
                      </a:lnTo>
                      <a:lnTo>
                        <a:pt x="2712" y="456"/>
                      </a:lnTo>
                      <a:lnTo>
                        <a:pt x="2898" y="396"/>
                      </a:lnTo>
                      <a:lnTo>
                        <a:pt x="3087" y="519"/>
                      </a:lnTo>
                      <a:lnTo>
                        <a:pt x="3540" y="330"/>
                      </a:lnTo>
                      <a:lnTo>
                        <a:pt x="4344" y="0"/>
                      </a:lnTo>
                    </a:path>
                  </a:pathLst>
                </a:custGeom>
                <a:noFill/>
                <a:ln w="19050" cmpd="sng">
                  <a:solidFill>
                    <a:srgbClr val="FFFF00"/>
                  </a:solidFill>
                  <a:round/>
                  <a:headEnd/>
                  <a:tailEnd/>
                </a:ln>
                <a:effectLst/>
              </p:spPr>
              <p:txBody>
                <a:bodyPr/>
                <a:lstStyle/>
                <a:p>
                  <a:pPr eaLnBrk="1" hangingPunct="1">
                    <a:defRPr/>
                  </a:pPr>
                  <a:endParaRPr lang="en-US" sz="800" dirty="0"/>
                </a:p>
              </p:txBody>
            </p:sp>
            <p:sp>
              <p:nvSpPr>
                <p:cNvPr id="75802" name="Freeform 26">
                  <a:extLst>
                    <a:ext uri="{FF2B5EF4-FFF2-40B4-BE49-F238E27FC236}">
                      <a16:creationId xmlns:a16="http://schemas.microsoft.com/office/drawing/2014/main" id="{ADFE1A2C-349A-0F4B-A5AF-ECEA4267CFD6}"/>
                    </a:ext>
                  </a:extLst>
                </p:cNvPr>
                <p:cNvSpPr>
                  <a:spLocks/>
                </p:cNvSpPr>
                <p:nvPr/>
              </p:nvSpPr>
              <p:spPr bwMode="auto">
                <a:xfrm>
                  <a:off x="688" y="2144"/>
                  <a:ext cx="1637" cy="715"/>
                </a:xfrm>
                <a:custGeom>
                  <a:avLst/>
                  <a:gdLst>
                    <a:gd name="T0" fmla="*/ 0 w 1637"/>
                    <a:gd name="T1" fmla="*/ 0 h 715"/>
                    <a:gd name="T2" fmla="*/ 1637 w 1637"/>
                    <a:gd name="T3" fmla="*/ 355 h 715"/>
                    <a:gd name="T4" fmla="*/ 1520 w 1637"/>
                    <a:gd name="T5" fmla="*/ 505 h 715"/>
                    <a:gd name="T6" fmla="*/ 1595 w 1637"/>
                    <a:gd name="T7" fmla="*/ 715 h 7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7" h="715">
                      <a:moveTo>
                        <a:pt x="0" y="0"/>
                      </a:moveTo>
                      <a:lnTo>
                        <a:pt x="1637" y="355"/>
                      </a:lnTo>
                      <a:lnTo>
                        <a:pt x="1520" y="505"/>
                      </a:lnTo>
                      <a:lnTo>
                        <a:pt x="1595" y="715"/>
                      </a:lnTo>
                    </a:path>
                  </a:pathLst>
                </a:custGeom>
                <a:noFill/>
                <a:ln w="19050" cmpd="sng">
                  <a:solidFill>
                    <a:srgbClr val="FFFF00"/>
                  </a:solidFill>
                  <a:round/>
                  <a:headEnd/>
                  <a:tailEnd/>
                </a:ln>
                <a:effectLst/>
              </p:spPr>
              <p:txBody>
                <a:bodyPr/>
                <a:lstStyle/>
                <a:p>
                  <a:pPr eaLnBrk="1" hangingPunct="1">
                    <a:defRPr/>
                  </a:pPr>
                  <a:endParaRPr lang="en-US" sz="800" dirty="0"/>
                </a:p>
              </p:txBody>
            </p:sp>
          </p:grpSp>
        </p:grpSp>
        <p:grpSp>
          <p:nvGrpSpPr>
            <p:cNvPr id="47111" name="Group 27">
              <a:extLst>
                <a:ext uri="{FF2B5EF4-FFF2-40B4-BE49-F238E27FC236}">
                  <a16:creationId xmlns:a16="http://schemas.microsoft.com/office/drawing/2014/main" id="{F803DE20-4E10-F248-996C-E46A02F4EE8E}"/>
                </a:ext>
              </a:extLst>
            </p:cNvPr>
            <p:cNvGrpSpPr>
              <a:grpSpLocks/>
            </p:cNvGrpSpPr>
            <p:nvPr/>
          </p:nvGrpSpPr>
          <p:grpSpPr bwMode="auto">
            <a:xfrm>
              <a:off x="1905000" y="762000"/>
              <a:ext cx="6324600" cy="5467350"/>
              <a:chOff x="192" y="528"/>
              <a:chExt cx="3984" cy="3444"/>
            </a:xfrm>
          </p:grpSpPr>
          <p:sp>
            <p:nvSpPr>
              <p:cNvPr id="47116" name="Line 28">
                <a:extLst>
                  <a:ext uri="{FF2B5EF4-FFF2-40B4-BE49-F238E27FC236}">
                    <a16:creationId xmlns:a16="http://schemas.microsoft.com/office/drawing/2014/main" id="{3BA15AEA-9E28-7C4B-8411-B087D8561DBB}"/>
                  </a:ext>
                </a:extLst>
              </p:cNvPr>
              <p:cNvSpPr>
                <a:spLocks noChangeShapeType="1"/>
              </p:cNvSpPr>
              <p:nvPr/>
            </p:nvSpPr>
            <p:spPr bwMode="auto">
              <a:xfrm flipH="1">
                <a:off x="1674" y="912"/>
                <a:ext cx="918" cy="141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17" name="Text Box 29">
                <a:extLst>
                  <a:ext uri="{FF2B5EF4-FFF2-40B4-BE49-F238E27FC236}">
                    <a16:creationId xmlns:a16="http://schemas.microsoft.com/office/drawing/2014/main" id="{BF3DAB54-B61C-8F4D-9024-D87297CC67AA}"/>
                  </a:ext>
                </a:extLst>
              </p:cNvPr>
              <p:cNvSpPr txBox="1">
                <a:spLocks noChangeArrowheads="1"/>
              </p:cNvSpPr>
              <p:nvPr/>
            </p:nvSpPr>
            <p:spPr bwMode="auto">
              <a:xfrm>
                <a:off x="2208" y="532"/>
                <a:ext cx="81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Hope VI Redevelopment and</a:t>
                </a:r>
              </a:p>
              <a:p>
                <a:pPr algn="ctr" eaLnBrk="1" hangingPunct="1"/>
                <a:r>
                  <a:rPr lang="en-US" altLang="en-US" sz="800" dirty="0">
                    <a:solidFill>
                      <a:srgbClr val="FFFFFF"/>
                    </a:solidFill>
                    <a:latin typeface="Century Gothic" panose="020B0502020202020204" pitchFamily="34" charset="0"/>
                  </a:rPr>
                  <a:t>Canal Blocks Park</a:t>
                </a:r>
              </a:p>
            </p:txBody>
          </p:sp>
          <p:sp>
            <p:nvSpPr>
              <p:cNvPr id="47118" name="Line 30">
                <a:extLst>
                  <a:ext uri="{FF2B5EF4-FFF2-40B4-BE49-F238E27FC236}">
                    <a16:creationId xmlns:a16="http://schemas.microsoft.com/office/drawing/2014/main" id="{E0736408-BC71-0443-BA6B-2789F0756B4F}"/>
                  </a:ext>
                </a:extLst>
              </p:cNvPr>
              <p:cNvSpPr>
                <a:spLocks noChangeShapeType="1"/>
              </p:cNvSpPr>
              <p:nvPr/>
            </p:nvSpPr>
            <p:spPr bwMode="auto">
              <a:xfrm flipH="1">
                <a:off x="3569" y="912"/>
                <a:ext cx="175" cy="163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19" name="Text Box 31">
                <a:extLst>
                  <a:ext uri="{FF2B5EF4-FFF2-40B4-BE49-F238E27FC236}">
                    <a16:creationId xmlns:a16="http://schemas.microsoft.com/office/drawing/2014/main" id="{EC229266-A040-AD44-842E-2D11E70BA3E6}"/>
                  </a:ext>
                </a:extLst>
              </p:cNvPr>
              <p:cNvSpPr txBox="1">
                <a:spLocks noChangeArrowheads="1"/>
              </p:cNvSpPr>
              <p:nvPr/>
            </p:nvSpPr>
            <p:spPr bwMode="auto">
              <a:xfrm>
                <a:off x="3312" y="624"/>
                <a:ext cx="86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Hill East Waterfront</a:t>
                </a:r>
              </a:p>
              <a:p>
                <a:pPr algn="ctr" eaLnBrk="1" hangingPunct="1"/>
                <a:r>
                  <a:rPr lang="en-US" altLang="en-US" sz="800" dirty="0">
                    <a:solidFill>
                      <a:srgbClr val="FFFFFF"/>
                    </a:solidFill>
                    <a:latin typeface="Century Gothic" panose="020B0502020202020204" pitchFamily="34" charset="0"/>
                  </a:rPr>
                  <a:t>and</a:t>
                </a:r>
              </a:p>
              <a:p>
                <a:pPr algn="ctr" eaLnBrk="1" hangingPunct="1"/>
                <a:r>
                  <a:rPr lang="en-US" altLang="en-US" sz="800" dirty="0">
                    <a:solidFill>
                      <a:srgbClr val="FFFFFF"/>
                    </a:solidFill>
                    <a:latin typeface="Century Gothic" panose="020B0502020202020204" pitchFamily="34" charset="0"/>
                  </a:rPr>
                  <a:t>The Meadows Park</a:t>
                </a:r>
              </a:p>
            </p:txBody>
          </p:sp>
          <p:sp>
            <p:nvSpPr>
              <p:cNvPr id="47120" name="Line 32">
                <a:extLst>
                  <a:ext uri="{FF2B5EF4-FFF2-40B4-BE49-F238E27FC236}">
                    <a16:creationId xmlns:a16="http://schemas.microsoft.com/office/drawing/2014/main" id="{E924A86A-DE63-1743-9C66-005052F56351}"/>
                  </a:ext>
                </a:extLst>
              </p:cNvPr>
              <p:cNvSpPr>
                <a:spLocks noChangeShapeType="1"/>
              </p:cNvSpPr>
              <p:nvPr/>
            </p:nvSpPr>
            <p:spPr bwMode="auto">
              <a:xfrm flipH="1" flipV="1">
                <a:off x="1536" y="2880"/>
                <a:ext cx="336" cy="52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21" name="Text Box 33">
                <a:extLst>
                  <a:ext uri="{FF2B5EF4-FFF2-40B4-BE49-F238E27FC236}">
                    <a16:creationId xmlns:a16="http://schemas.microsoft.com/office/drawing/2014/main" id="{C4B58F30-1F66-DE4B-B977-9394B7225D69}"/>
                  </a:ext>
                </a:extLst>
              </p:cNvPr>
              <p:cNvSpPr txBox="1">
                <a:spLocks noChangeArrowheads="1"/>
              </p:cNvSpPr>
              <p:nvPr/>
            </p:nvSpPr>
            <p:spPr bwMode="auto">
              <a:xfrm>
                <a:off x="1296" y="3456"/>
                <a:ext cx="1114"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chemeClr val="bg1"/>
                    </a:solidFill>
                    <a:latin typeface="Century Gothic" panose="020B0502020202020204" pitchFamily="34" charset="0"/>
                  </a:rPr>
                  <a:t> </a:t>
                </a:r>
                <a:r>
                  <a:rPr lang="en-US" altLang="en-US" sz="800" dirty="0">
                    <a:solidFill>
                      <a:srgbClr val="FFFFFF"/>
                    </a:solidFill>
                    <a:latin typeface="Century Gothic" panose="020B0502020202020204" pitchFamily="34" charset="0"/>
                  </a:rPr>
                  <a:t>Poplar Point</a:t>
                </a:r>
              </a:p>
              <a:p>
                <a:pPr algn="ctr" eaLnBrk="1" hangingPunct="1"/>
                <a:r>
                  <a:rPr lang="en-US" altLang="en-US" sz="800" dirty="0">
                    <a:solidFill>
                      <a:srgbClr val="FFFFFF"/>
                    </a:solidFill>
                    <a:latin typeface="Century Gothic" panose="020B0502020202020204" pitchFamily="34" charset="0"/>
                  </a:rPr>
                  <a:t>Cultural Park </a:t>
                </a:r>
              </a:p>
              <a:p>
                <a:pPr algn="ctr" eaLnBrk="1" hangingPunct="1"/>
                <a:r>
                  <a:rPr lang="en-US" altLang="en-US" sz="800" dirty="0">
                    <a:solidFill>
                      <a:srgbClr val="FFFFFF"/>
                    </a:solidFill>
                    <a:latin typeface="Century Gothic" panose="020B0502020202020204" pitchFamily="34" charset="0"/>
                  </a:rPr>
                  <a:t>and </a:t>
                </a:r>
              </a:p>
              <a:p>
                <a:pPr algn="ctr" eaLnBrk="1" hangingPunct="1"/>
                <a:r>
                  <a:rPr lang="en-US" altLang="en-US" sz="800" dirty="0">
                    <a:solidFill>
                      <a:srgbClr val="FFFFFF"/>
                    </a:solidFill>
                    <a:latin typeface="Century Gothic" panose="020B0502020202020204" pitchFamily="34" charset="0"/>
                  </a:rPr>
                  <a:t>Howard Road Development</a:t>
                </a:r>
              </a:p>
            </p:txBody>
          </p:sp>
          <p:sp>
            <p:nvSpPr>
              <p:cNvPr id="47122" name="Text Box 34">
                <a:extLst>
                  <a:ext uri="{FF2B5EF4-FFF2-40B4-BE49-F238E27FC236}">
                    <a16:creationId xmlns:a16="http://schemas.microsoft.com/office/drawing/2014/main" id="{761681B6-8AD8-9844-91BB-E8B359D53938}"/>
                  </a:ext>
                </a:extLst>
              </p:cNvPr>
              <p:cNvSpPr txBox="1">
                <a:spLocks noChangeArrowheads="1"/>
              </p:cNvSpPr>
              <p:nvPr/>
            </p:nvSpPr>
            <p:spPr bwMode="auto">
              <a:xfrm>
                <a:off x="1200" y="532"/>
                <a:ext cx="72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Southeast Federal Center and </a:t>
                </a:r>
              </a:p>
              <a:p>
                <a:pPr algn="ctr" eaLnBrk="1" hangingPunct="1"/>
                <a:r>
                  <a:rPr lang="en-US" altLang="en-US" sz="800" dirty="0">
                    <a:solidFill>
                      <a:srgbClr val="FFFFFF"/>
                    </a:solidFill>
                    <a:latin typeface="Century Gothic" panose="020B0502020202020204" pitchFamily="34" charset="0"/>
                  </a:rPr>
                  <a:t>Waterfront Park</a:t>
                </a:r>
              </a:p>
            </p:txBody>
          </p:sp>
          <p:sp>
            <p:nvSpPr>
              <p:cNvPr id="47123" name="Text Box 35">
                <a:extLst>
                  <a:ext uri="{FF2B5EF4-FFF2-40B4-BE49-F238E27FC236}">
                    <a16:creationId xmlns:a16="http://schemas.microsoft.com/office/drawing/2014/main" id="{471FA658-BD01-2B42-87A3-63E8FC2C142B}"/>
                  </a:ext>
                </a:extLst>
              </p:cNvPr>
              <p:cNvSpPr txBox="1">
                <a:spLocks noChangeArrowheads="1"/>
              </p:cNvSpPr>
              <p:nvPr/>
            </p:nvSpPr>
            <p:spPr bwMode="auto">
              <a:xfrm>
                <a:off x="192" y="3456"/>
                <a:ext cx="96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Southwest Waterfront</a:t>
                </a:r>
              </a:p>
              <a:p>
                <a:pPr algn="ctr" eaLnBrk="1" hangingPunct="1"/>
                <a:r>
                  <a:rPr lang="en-US" altLang="en-US" sz="800" dirty="0">
                    <a:solidFill>
                      <a:srgbClr val="FFFFFF"/>
                    </a:solidFill>
                    <a:latin typeface="Century Gothic" panose="020B0502020202020204" pitchFamily="34" charset="0"/>
                  </a:rPr>
                  <a:t>with</a:t>
                </a:r>
              </a:p>
              <a:p>
                <a:pPr algn="ctr" eaLnBrk="1" hangingPunct="1"/>
                <a:r>
                  <a:rPr lang="en-US" altLang="en-US" sz="800" dirty="0">
                    <a:solidFill>
                      <a:srgbClr val="FFFFFF"/>
                    </a:solidFill>
                    <a:latin typeface="Century Gothic" panose="020B0502020202020204" pitchFamily="34" charset="0"/>
                  </a:rPr>
                  <a:t>Market Square </a:t>
                </a:r>
              </a:p>
              <a:p>
                <a:pPr algn="ctr" eaLnBrk="1" hangingPunct="1"/>
                <a:r>
                  <a:rPr lang="en-US" altLang="en-US" sz="800" dirty="0">
                    <a:solidFill>
                      <a:srgbClr val="FFFFFF"/>
                    </a:solidFill>
                    <a:latin typeface="Century Gothic" panose="020B0502020202020204" pitchFamily="34" charset="0"/>
                  </a:rPr>
                  <a:t>and </a:t>
                </a:r>
              </a:p>
              <a:p>
                <a:pPr algn="ctr" eaLnBrk="1" hangingPunct="1"/>
                <a:r>
                  <a:rPr lang="en-US" altLang="en-US" sz="800" dirty="0">
                    <a:solidFill>
                      <a:srgbClr val="FFFFFF"/>
                    </a:solidFill>
                    <a:latin typeface="Century Gothic" panose="020B0502020202020204" pitchFamily="34" charset="0"/>
                  </a:rPr>
                  <a:t>Civic Park</a:t>
                </a:r>
              </a:p>
            </p:txBody>
          </p:sp>
          <p:sp>
            <p:nvSpPr>
              <p:cNvPr id="47124" name="Line 36">
                <a:extLst>
                  <a:ext uri="{FF2B5EF4-FFF2-40B4-BE49-F238E27FC236}">
                    <a16:creationId xmlns:a16="http://schemas.microsoft.com/office/drawing/2014/main" id="{A13BA785-4EA3-0844-A376-CCDEE9484648}"/>
                  </a:ext>
                </a:extLst>
              </p:cNvPr>
              <p:cNvSpPr>
                <a:spLocks noChangeShapeType="1"/>
              </p:cNvSpPr>
              <p:nvPr/>
            </p:nvSpPr>
            <p:spPr bwMode="auto">
              <a:xfrm flipH="1" flipV="1">
                <a:off x="624" y="1964"/>
                <a:ext cx="144" cy="144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25" name="Line 37">
                <a:extLst>
                  <a:ext uri="{FF2B5EF4-FFF2-40B4-BE49-F238E27FC236}">
                    <a16:creationId xmlns:a16="http://schemas.microsoft.com/office/drawing/2014/main" id="{965E02AE-CA51-8947-8C74-1B25D6BE06B8}"/>
                  </a:ext>
                </a:extLst>
              </p:cNvPr>
              <p:cNvSpPr>
                <a:spLocks noChangeShapeType="1"/>
              </p:cNvSpPr>
              <p:nvPr/>
            </p:nvSpPr>
            <p:spPr bwMode="auto">
              <a:xfrm>
                <a:off x="1536" y="912"/>
                <a:ext cx="8" cy="154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sp>
            <p:nvSpPr>
              <p:cNvPr id="47126" name="Text Box 38">
                <a:extLst>
                  <a:ext uri="{FF2B5EF4-FFF2-40B4-BE49-F238E27FC236}">
                    <a16:creationId xmlns:a16="http://schemas.microsoft.com/office/drawing/2014/main" id="{B1A5D1B3-26F7-0447-87C5-14B228CC28F2}"/>
                  </a:ext>
                </a:extLst>
              </p:cNvPr>
              <p:cNvSpPr txBox="1">
                <a:spLocks noChangeArrowheads="1"/>
              </p:cNvSpPr>
              <p:nvPr/>
            </p:nvSpPr>
            <p:spPr bwMode="auto">
              <a:xfrm>
                <a:off x="192" y="528"/>
                <a:ext cx="1008"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South Capitol Street Bridge</a:t>
                </a:r>
              </a:p>
              <a:p>
                <a:pPr algn="ctr" eaLnBrk="1" hangingPunct="1"/>
                <a:r>
                  <a:rPr lang="en-US" altLang="en-US" sz="800" dirty="0">
                    <a:solidFill>
                      <a:srgbClr val="FFFFFF"/>
                    </a:solidFill>
                    <a:latin typeface="Century Gothic" panose="020B0502020202020204" pitchFamily="34" charset="0"/>
                  </a:rPr>
                  <a:t>and </a:t>
                </a:r>
              </a:p>
              <a:p>
                <a:pPr algn="ctr" eaLnBrk="1" hangingPunct="1"/>
                <a:r>
                  <a:rPr lang="en-US" altLang="en-US" sz="800" dirty="0">
                    <a:solidFill>
                      <a:srgbClr val="FFFFFF"/>
                    </a:solidFill>
                    <a:latin typeface="Century Gothic" panose="020B0502020202020204" pitchFamily="34" charset="0"/>
                  </a:rPr>
                  <a:t>Gateway</a:t>
                </a:r>
              </a:p>
            </p:txBody>
          </p:sp>
          <p:sp>
            <p:nvSpPr>
              <p:cNvPr id="47127" name="Line 39">
                <a:extLst>
                  <a:ext uri="{FF2B5EF4-FFF2-40B4-BE49-F238E27FC236}">
                    <a16:creationId xmlns:a16="http://schemas.microsoft.com/office/drawing/2014/main" id="{F3F4A6B3-666F-024D-912E-5BF1CE1605C6}"/>
                  </a:ext>
                </a:extLst>
              </p:cNvPr>
              <p:cNvSpPr>
                <a:spLocks noChangeShapeType="1"/>
              </p:cNvSpPr>
              <p:nvPr/>
            </p:nvSpPr>
            <p:spPr bwMode="auto">
              <a:xfrm>
                <a:off x="672" y="912"/>
                <a:ext cx="384" cy="158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grpSp>
        <p:grpSp>
          <p:nvGrpSpPr>
            <p:cNvPr id="47112" name="Group 40">
              <a:extLst>
                <a:ext uri="{FF2B5EF4-FFF2-40B4-BE49-F238E27FC236}">
                  <a16:creationId xmlns:a16="http://schemas.microsoft.com/office/drawing/2014/main" id="{0D6BA8EF-23B2-ED46-A497-DAB4DA04E3BB}"/>
                </a:ext>
              </a:extLst>
            </p:cNvPr>
            <p:cNvGrpSpPr>
              <a:grpSpLocks/>
            </p:cNvGrpSpPr>
            <p:nvPr/>
          </p:nvGrpSpPr>
          <p:grpSpPr bwMode="auto">
            <a:xfrm>
              <a:off x="6781800" y="4800600"/>
              <a:ext cx="1447800" cy="1157288"/>
              <a:chOff x="3984" y="3120"/>
              <a:chExt cx="912" cy="729"/>
            </a:xfrm>
          </p:grpSpPr>
          <p:sp>
            <p:nvSpPr>
              <p:cNvPr id="47113" name="Text Box 41">
                <a:extLst>
                  <a:ext uri="{FF2B5EF4-FFF2-40B4-BE49-F238E27FC236}">
                    <a16:creationId xmlns:a16="http://schemas.microsoft.com/office/drawing/2014/main" id="{EDC7381F-705F-DB46-A31F-189503116A13}"/>
                  </a:ext>
                </a:extLst>
              </p:cNvPr>
              <p:cNvSpPr txBox="1">
                <a:spLocks noChangeArrowheads="1"/>
              </p:cNvSpPr>
              <p:nvPr/>
            </p:nvSpPr>
            <p:spPr bwMode="auto">
              <a:xfrm>
                <a:off x="4080" y="3525"/>
                <a:ext cx="81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7" tIns="28573" rIns="57147" bIns="28573">
                <a:spAutoFit/>
              </a:bodyPr>
              <a:lstStyle>
                <a:lvl1pPr defTabSz="571500">
                  <a:defRPr>
                    <a:solidFill>
                      <a:schemeClr val="tx1"/>
                    </a:solidFill>
                    <a:latin typeface="Arial" panose="020B0604020202020204" pitchFamily="34" charset="0"/>
                    <a:ea typeface="ＭＳ Ｐゴシック" panose="020B0600070205080204" pitchFamily="34" charset="-128"/>
                  </a:defRPr>
                </a:lvl1pPr>
                <a:lvl2pPr marL="742950" indent="-285750" defTabSz="571500">
                  <a:defRPr>
                    <a:solidFill>
                      <a:schemeClr val="tx1"/>
                    </a:solidFill>
                    <a:latin typeface="Arial" panose="020B0604020202020204" pitchFamily="34" charset="0"/>
                    <a:ea typeface="ＭＳ Ｐゴシック" panose="020B0600070205080204" pitchFamily="34" charset="-128"/>
                  </a:defRPr>
                </a:lvl2pPr>
                <a:lvl3pPr marL="1143000" indent="-228600" defTabSz="571500">
                  <a:defRPr>
                    <a:solidFill>
                      <a:schemeClr val="tx1"/>
                    </a:solidFill>
                    <a:latin typeface="Arial" panose="020B0604020202020204" pitchFamily="34" charset="0"/>
                    <a:ea typeface="ＭＳ Ｐゴシック" panose="020B0600070205080204" pitchFamily="34" charset="-128"/>
                  </a:defRPr>
                </a:lvl3pPr>
                <a:lvl4pPr marL="1600200" indent="-228600" defTabSz="571500">
                  <a:defRPr>
                    <a:solidFill>
                      <a:schemeClr val="tx1"/>
                    </a:solidFill>
                    <a:latin typeface="Arial" panose="020B0604020202020204" pitchFamily="34" charset="0"/>
                    <a:ea typeface="ＭＳ Ｐゴシック" panose="020B0600070205080204" pitchFamily="34" charset="-128"/>
                  </a:defRPr>
                </a:lvl4pPr>
                <a:lvl5pPr marL="2057400" indent="-228600" defTabSz="571500">
                  <a:defRPr>
                    <a:solidFill>
                      <a:schemeClr val="tx1"/>
                    </a:solidFill>
                    <a:latin typeface="Arial" panose="020B0604020202020204" pitchFamily="34" charset="0"/>
                    <a:ea typeface="ＭＳ Ｐゴシック" panose="020B0600070205080204" pitchFamily="34" charset="-128"/>
                  </a:defRPr>
                </a:lvl5pPr>
                <a:lvl6pPr marL="25146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715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00" dirty="0">
                    <a:solidFill>
                      <a:srgbClr val="FFFFFF"/>
                    </a:solidFill>
                    <a:latin typeface="Century Gothic" panose="020B0502020202020204" pitchFamily="34" charset="0"/>
                  </a:rPr>
                  <a:t>Reinvestment at East of the River Gateways</a:t>
                </a:r>
              </a:p>
            </p:txBody>
          </p:sp>
          <p:sp>
            <p:nvSpPr>
              <p:cNvPr id="47114" name="Oval 42">
                <a:extLst>
                  <a:ext uri="{FF2B5EF4-FFF2-40B4-BE49-F238E27FC236}">
                    <a16:creationId xmlns:a16="http://schemas.microsoft.com/office/drawing/2014/main" id="{80CBC2C9-6446-6144-846D-020C66CF992D}"/>
                  </a:ext>
                </a:extLst>
              </p:cNvPr>
              <p:cNvSpPr>
                <a:spLocks noChangeArrowheads="1"/>
              </p:cNvSpPr>
              <p:nvPr/>
            </p:nvSpPr>
            <p:spPr bwMode="auto">
              <a:xfrm>
                <a:off x="3984" y="3600"/>
                <a:ext cx="14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800" dirty="0"/>
              </a:p>
            </p:txBody>
          </p:sp>
          <p:sp>
            <p:nvSpPr>
              <p:cNvPr id="47115" name="Line 43">
                <a:extLst>
                  <a:ext uri="{FF2B5EF4-FFF2-40B4-BE49-F238E27FC236}">
                    <a16:creationId xmlns:a16="http://schemas.microsoft.com/office/drawing/2014/main" id="{DA2733AB-C157-BB4C-B454-CA7ABCFAEFF3}"/>
                  </a:ext>
                </a:extLst>
              </p:cNvPr>
              <p:cNvSpPr>
                <a:spLocks noChangeShapeType="1"/>
              </p:cNvSpPr>
              <p:nvPr/>
            </p:nvSpPr>
            <p:spPr bwMode="auto">
              <a:xfrm flipH="1" flipV="1">
                <a:off x="4224" y="3120"/>
                <a:ext cx="336" cy="38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800" dirty="0"/>
              </a:p>
            </p:txBody>
          </p:sp>
        </p:grpSp>
      </p:grpSp>
      <p:grpSp>
        <p:nvGrpSpPr>
          <p:cNvPr id="7" name="Group 6">
            <a:extLst>
              <a:ext uri="{FF2B5EF4-FFF2-40B4-BE49-F238E27FC236}">
                <a16:creationId xmlns:a16="http://schemas.microsoft.com/office/drawing/2014/main" id="{B0272AA8-5672-A636-8894-05DDBCCAB801}"/>
              </a:ext>
            </a:extLst>
          </p:cNvPr>
          <p:cNvGrpSpPr/>
          <p:nvPr/>
        </p:nvGrpSpPr>
        <p:grpSpPr>
          <a:xfrm>
            <a:off x="773321" y="1401362"/>
            <a:ext cx="2677512" cy="4409200"/>
            <a:chOff x="706574" y="-534574"/>
            <a:chExt cx="2988658" cy="5228331"/>
          </a:xfrm>
        </p:grpSpPr>
        <p:grpSp>
          <p:nvGrpSpPr>
            <p:cNvPr id="6" name="Group 5">
              <a:extLst>
                <a:ext uri="{FF2B5EF4-FFF2-40B4-BE49-F238E27FC236}">
                  <a16:creationId xmlns:a16="http://schemas.microsoft.com/office/drawing/2014/main" id="{4BE8DF05-0C42-60EE-DB2D-AEEC627589FA}"/>
                </a:ext>
              </a:extLst>
            </p:cNvPr>
            <p:cNvGrpSpPr/>
            <p:nvPr/>
          </p:nvGrpSpPr>
          <p:grpSpPr>
            <a:xfrm>
              <a:off x="706574" y="2507845"/>
              <a:ext cx="2988658" cy="2185912"/>
              <a:chOff x="706573" y="2507845"/>
              <a:chExt cx="3023959" cy="2027881"/>
            </a:xfrm>
          </p:grpSpPr>
          <p:pic>
            <p:nvPicPr>
              <p:cNvPr id="3" name="Picture 1" descr="img003.pdf">
                <a:extLst>
                  <a:ext uri="{FF2B5EF4-FFF2-40B4-BE49-F238E27FC236}">
                    <a16:creationId xmlns:a16="http://schemas.microsoft.com/office/drawing/2014/main" id="{70BA4552-3E6E-30F5-07A5-A3E57B0C30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09664" y="2808364"/>
                <a:ext cx="2024271" cy="14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g005.pdf">
                <a:extLst>
                  <a:ext uri="{FF2B5EF4-FFF2-40B4-BE49-F238E27FC236}">
                    <a16:creationId xmlns:a16="http://schemas.microsoft.com/office/drawing/2014/main" id="{F839A890-D17C-41B8-8565-837BC200DF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61160" y="2752227"/>
                <a:ext cx="2013754" cy="152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img007.pdf">
              <a:extLst>
                <a:ext uri="{FF2B5EF4-FFF2-40B4-BE49-F238E27FC236}">
                  <a16:creationId xmlns:a16="http://schemas.microsoft.com/office/drawing/2014/main" id="{92C5424A-6C72-D3E2-5FFA-19A2F27E69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906" y="-534574"/>
              <a:ext cx="2972325" cy="298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Google Shape;245;p22">
            <a:extLst>
              <a:ext uri="{FF2B5EF4-FFF2-40B4-BE49-F238E27FC236}">
                <a16:creationId xmlns:a16="http://schemas.microsoft.com/office/drawing/2014/main" id="{03A02632-3C99-E04B-8565-C48C8A6987B0}"/>
              </a:ext>
            </a:extLst>
          </p:cNvPr>
          <p:cNvSpPr txBox="1">
            <a:spLocks/>
          </p:cNvSpPr>
          <p:nvPr/>
        </p:nvSpPr>
        <p:spPr>
          <a:xfrm>
            <a:off x="406104" y="530801"/>
            <a:ext cx="3638071" cy="740438"/>
          </a:xfrm>
          <a:prstGeom prst="rect">
            <a:avLst/>
          </a:prstGeom>
          <a:noFill/>
          <a:ln>
            <a:noFill/>
          </a:ln>
        </p:spPr>
        <p:txBody>
          <a:bodyPr spcFirstLastPara="1" vert="horz" wrap="square" lIns="68569" tIns="34275" rIns="68569" bIns="34275" rtlCol="0" anchor="b" anchorCtr="0">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D5FC79"/>
              </a:buClr>
              <a:buSzPts val="6000"/>
            </a:pPr>
            <a:r>
              <a:rPr lang="en-US" dirty="0">
                <a:solidFill>
                  <a:srgbClr val="00B0F0"/>
                </a:solidFill>
                <a:latin typeface="Bebas Neue"/>
                <a:sym typeface="Bebas Neue"/>
              </a:rPr>
              <a:t>Guiding INCLUSIVE growth</a:t>
            </a:r>
            <a:endParaRPr lang="en-US" dirty="0">
              <a:solidFill>
                <a:srgbClr val="00B0F0"/>
              </a:solidFill>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ABD5A2-FE80-AF47-BCF2-188E39E4891F}"/>
              </a:ext>
            </a:extLst>
          </p:cNvPr>
          <p:cNvGrpSpPr/>
          <p:nvPr/>
        </p:nvGrpSpPr>
        <p:grpSpPr>
          <a:xfrm>
            <a:off x="196940" y="3429000"/>
            <a:ext cx="11798121" cy="2739980"/>
            <a:chOff x="663262" y="1419896"/>
            <a:chExt cx="8443138" cy="1745088"/>
          </a:xfrm>
        </p:grpSpPr>
        <p:pic>
          <p:nvPicPr>
            <p:cNvPr id="2" name="Picture 1"/>
            <p:cNvPicPr>
              <a:picLocks noChangeAspect="1"/>
            </p:cNvPicPr>
            <p:nvPr/>
          </p:nvPicPr>
          <p:blipFill rotWithShape="1">
            <a:blip r:embed="rId2"/>
            <a:srcRect l="68665" b="75962"/>
            <a:stretch/>
          </p:blipFill>
          <p:spPr>
            <a:xfrm>
              <a:off x="663262" y="1471412"/>
              <a:ext cx="2024677" cy="1648496"/>
            </a:xfrm>
            <a:prstGeom prst="rect">
              <a:avLst/>
            </a:prstGeom>
          </p:spPr>
        </p:pic>
        <p:pic>
          <p:nvPicPr>
            <p:cNvPr id="3" name="Picture 2">
              <a:extLst>
                <a:ext uri="{FF2B5EF4-FFF2-40B4-BE49-F238E27FC236}">
                  <a16:creationId xmlns:a16="http://schemas.microsoft.com/office/drawing/2014/main" id="{DCEC85BB-6870-F044-AF9E-B3FF576BAB3F}"/>
                </a:ext>
              </a:extLst>
            </p:cNvPr>
            <p:cNvPicPr>
              <a:picLocks noChangeAspect="1"/>
            </p:cNvPicPr>
            <p:nvPr/>
          </p:nvPicPr>
          <p:blipFill rotWithShape="1">
            <a:blip r:embed="rId2"/>
            <a:srcRect l="68665" t="50016" b="25195"/>
            <a:stretch/>
          </p:blipFill>
          <p:spPr>
            <a:xfrm>
              <a:off x="4942236" y="1426335"/>
              <a:ext cx="2024677" cy="1700011"/>
            </a:xfrm>
            <a:prstGeom prst="rect">
              <a:avLst/>
            </a:prstGeom>
          </p:spPr>
        </p:pic>
        <p:pic>
          <p:nvPicPr>
            <p:cNvPr id="4" name="Picture 3">
              <a:extLst>
                <a:ext uri="{FF2B5EF4-FFF2-40B4-BE49-F238E27FC236}">
                  <a16:creationId xmlns:a16="http://schemas.microsoft.com/office/drawing/2014/main" id="{F077D712-2DE9-204D-8A82-2FC4AD670C80}"/>
                </a:ext>
              </a:extLst>
            </p:cNvPr>
            <p:cNvPicPr>
              <a:picLocks noChangeAspect="1"/>
            </p:cNvPicPr>
            <p:nvPr/>
          </p:nvPicPr>
          <p:blipFill rotWithShape="1">
            <a:blip r:embed="rId2"/>
            <a:srcRect l="68665" t="75211"/>
            <a:stretch/>
          </p:blipFill>
          <p:spPr>
            <a:xfrm>
              <a:off x="7081723" y="1419896"/>
              <a:ext cx="2024677" cy="1700012"/>
            </a:xfrm>
            <a:prstGeom prst="rect">
              <a:avLst/>
            </a:prstGeom>
          </p:spPr>
        </p:pic>
        <p:pic>
          <p:nvPicPr>
            <p:cNvPr id="6" name="Picture 5">
              <a:extLst>
                <a:ext uri="{FF2B5EF4-FFF2-40B4-BE49-F238E27FC236}">
                  <a16:creationId xmlns:a16="http://schemas.microsoft.com/office/drawing/2014/main" id="{8CDA475A-4B75-964F-8F1A-00F85E2C0868}"/>
                </a:ext>
              </a:extLst>
            </p:cNvPr>
            <p:cNvPicPr>
              <a:picLocks noChangeAspect="1"/>
            </p:cNvPicPr>
            <p:nvPr/>
          </p:nvPicPr>
          <p:blipFill rotWithShape="1">
            <a:blip r:embed="rId2"/>
            <a:srcRect l="68665" t="24632" b="50016"/>
            <a:stretch/>
          </p:blipFill>
          <p:spPr>
            <a:xfrm>
              <a:off x="2802749" y="1426335"/>
              <a:ext cx="2024677" cy="1738649"/>
            </a:xfrm>
            <a:prstGeom prst="rect">
              <a:avLst/>
            </a:prstGeom>
          </p:spPr>
        </p:pic>
      </p:grpSp>
      <p:sp>
        <p:nvSpPr>
          <p:cNvPr id="9" name="Rectangle 8">
            <a:extLst>
              <a:ext uri="{FF2B5EF4-FFF2-40B4-BE49-F238E27FC236}">
                <a16:creationId xmlns:a16="http://schemas.microsoft.com/office/drawing/2014/main" id="{C22622D8-E09D-A793-4D49-44ED1D9FEEF8}"/>
              </a:ext>
            </a:extLst>
          </p:cNvPr>
          <p:cNvSpPr/>
          <p:nvPr/>
        </p:nvSpPr>
        <p:spPr>
          <a:xfrm>
            <a:off x="7397750" y="733811"/>
            <a:ext cx="1079500" cy="29015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11" name="Group 10">
            <a:extLst>
              <a:ext uri="{FF2B5EF4-FFF2-40B4-BE49-F238E27FC236}">
                <a16:creationId xmlns:a16="http://schemas.microsoft.com/office/drawing/2014/main" id="{753CA388-0EDB-A31D-F336-3738C2D76BA2}"/>
              </a:ext>
            </a:extLst>
          </p:cNvPr>
          <p:cNvGrpSpPr/>
          <p:nvPr/>
        </p:nvGrpSpPr>
        <p:grpSpPr>
          <a:xfrm>
            <a:off x="6219291" y="685362"/>
            <a:ext cx="7207740" cy="3287217"/>
            <a:chOff x="4246726" y="689021"/>
            <a:chExt cx="7207740" cy="3287217"/>
          </a:xfrm>
        </p:grpSpPr>
        <p:pic>
          <p:nvPicPr>
            <p:cNvPr id="7" name="Picture 6">
              <a:extLst>
                <a:ext uri="{FF2B5EF4-FFF2-40B4-BE49-F238E27FC236}">
                  <a16:creationId xmlns:a16="http://schemas.microsoft.com/office/drawing/2014/main" id="{FDBF1963-7624-D942-8CBE-D001CA182DCF}"/>
                </a:ext>
              </a:extLst>
            </p:cNvPr>
            <p:cNvPicPr>
              <a:picLocks noChangeAspect="1"/>
            </p:cNvPicPr>
            <p:nvPr/>
          </p:nvPicPr>
          <p:blipFill rotWithShape="1">
            <a:blip r:embed="rId2"/>
            <a:srcRect l="-2361" t="71946" r="33462" b="-1552"/>
            <a:stretch/>
          </p:blipFill>
          <p:spPr>
            <a:xfrm>
              <a:off x="4246726" y="689021"/>
              <a:ext cx="7207740" cy="3287217"/>
            </a:xfrm>
            <a:prstGeom prst="rect">
              <a:avLst/>
            </a:prstGeom>
          </p:spPr>
        </p:pic>
        <p:pic>
          <p:nvPicPr>
            <p:cNvPr id="5" name="Picture 4">
              <a:extLst>
                <a:ext uri="{FF2B5EF4-FFF2-40B4-BE49-F238E27FC236}">
                  <a16:creationId xmlns:a16="http://schemas.microsoft.com/office/drawing/2014/main" id="{42F16A93-EB3C-CC11-FBF5-8FDD6C19F40E}"/>
                </a:ext>
              </a:extLst>
            </p:cNvPr>
            <p:cNvPicPr>
              <a:picLocks noChangeAspect="1"/>
            </p:cNvPicPr>
            <p:nvPr/>
          </p:nvPicPr>
          <p:blipFill>
            <a:blip r:embed="rId3">
              <a:duotone>
                <a:schemeClr val="accent2">
                  <a:shade val="45000"/>
                  <a:satMod val="135000"/>
                </a:schemeClr>
                <a:prstClr val="white"/>
              </a:duotone>
            </a:blip>
            <a:stretch>
              <a:fillRect/>
            </a:stretch>
          </p:blipFill>
          <p:spPr>
            <a:xfrm>
              <a:off x="6531423" y="982046"/>
              <a:ext cx="2729870" cy="2729870"/>
            </a:xfrm>
            <a:prstGeom prst="rect">
              <a:avLst/>
            </a:prstGeom>
          </p:spPr>
        </p:pic>
      </p:grpSp>
      <p:sp>
        <p:nvSpPr>
          <p:cNvPr id="10" name="Google Shape;245;p22">
            <a:extLst>
              <a:ext uri="{FF2B5EF4-FFF2-40B4-BE49-F238E27FC236}">
                <a16:creationId xmlns:a16="http://schemas.microsoft.com/office/drawing/2014/main" id="{1351B5C1-6D66-24F4-743D-C384C13690E3}"/>
              </a:ext>
            </a:extLst>
          </p:cNvPr>
          <p:cNvSpPr txBox="1">
            <a:spLocks/>
          </p:cNvSpPr>
          <p:nvPr/>
        </p:nvSpPr>
        <p:spPr>
          <a:xfrm>
            <a:off x="406103" y="530800"/>
            <a:ext cx="5609681" cy="946307"/>
          </a:xfrm>
          <a:prstGeom prst="rect">
            <a:avLst/>
          </a:prstGeom>
          <a:noFill/>
          <a:ln>
            <a:noFill/>
          </a:ln>
        </p:spPr>
        <p:txBody>
          <a:bodyPr spcFirstLastPara="1" vert="horz" wrap="square" lIns="68569" tIns="34275" rIns="68569" bIns="34275" rtlCol="0" anchor="b" anchorCtr="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D5FC79"/>
              </a:buClr>
              <a:buSzPts val="6000"/>
            </a:pPr>
            <a:r>
              <a:rPr lang="en-US" dirty="0">
                <a:solidFill>
                  <a:srgbClr val="00B0F0"/>
                </a:solidFill>
                <a:latin typeface="Bebas Neue"/>
                <a:sym typeface="Bebas Neue"/>
              </a:rPr>
              <a:t>REIMAGINING CITIES IN TRANSITION</a:t>
            </a:r>
            <a:endParaRPr lang="en-US" dirty="0">
              <a:solidFill>
                <a:srgbClr val="00B0F0"/>
              </a:solidFill>
            </a:endParaRPr>
          </a:p>
        </p:txBody>
      </p:sp>
    </p:spTree>
    <p:extLst>
      <p:ext uri="{BB962C8B-B14F-4D97-AF65-F5344CB8AC3E}">
        <p14:creationId xmlns:p14="http://schemas.microsoft.com/office/powerpoint/2010/main" val="3757911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5;p22">
            <a:extLst>
              <a:ext uri="{FF2B5EF4-FFF2-40B4-BE49-F238E27FC236}">
                <a16:creationId xmlns:a16="http://schemas.microsoft.com/office/drawing/2014/main" id="{9AFA5B5B-EC8B-CC94-F537-42816DB6FE64}"/>
              </a:ext>
            </a:extLst>
          </p:cNvPr>
          <p:cNvSpPr txBox="1">
            <a:spLocks/>
          </p:cNvSpPr>
          <p:nvPr/>
        </p:nvSpPr>
        <p:spPr>
          <a:xfrm>
            <a:off x="442384" y="722208"/>
            <a:ext cx="4424874" cy="740438"/>
          </a:xfrm>
          <a:prstGeom prst="rect">
            <a:avLst/>
          </a:prstGeom>
          <a:noFill/>
          <a:ln>
            <a:noFill/>
          </a:ln>
        </p:spPr>
        <p:txBody>
          <a:bodyPr spcFirstLastPara="1" vert="horz" wrap="square" lIns="68569" tIns="34275" rIns="68569" bIns="34275" rtlCol="0" anchor="b"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D5FC79"/>
              </a:buClr>
              <a:buSzPts val="6000"/>
            </a:pPr>
            <a:r>
              <a:rPr lang="en-US" dirty="0">
                <a:solidFill>
                  <a:srgbClr val="00B0F0"/>
                </a:solidFill>
                <a:latin typeface="Bebas Neue"/>
                <a:sym typeface="Bebas Neue"/>
              </a:rPr>
              <a:t>INCLUSIVE PUBLIC PLACES</a:t>
            </a:r>
            <a:endParaRPr lang="en-US" dirty="0">
              <a:solidFill>
                <a:srgbClr val="00B0F0"/>
              </a:solidFill>
            </a:endParaRPr>
          </a:p>
        </p:txBody>
      </p:sp>
      <p:grpSp>
        <p:nvGrpSpPr>
          <p:cNvPr id="17" name="Group 16">
            <a:extLst>
              <a:ext uri="{FF2B5EF4-FFF2-40B4-BE49-F238E27FC236}">
                <a16:creationId xmlns:a16="http://schemas.microsoft.com/office/drawing/2014/main" id="{149EAF20-661C-6CBB-C900-274AC3C5B268}"/>
              </a:ext>
            </a:extLst>
          </p:cNvPr>
          <p:cNvGrpSpPr/>
          <p:nvPr/>
        </p:nvGrpSpPr>
        <p:grpSpPr>
          <a:xfrm>
            <a:off x="180181" y="1462646"/>
            <a:ext cx="11831637" cy="4764926"/>
            <a:chOff x="1567392" y="1768588"/>
            <a:chExt cx="10208576" cy="4019125"/>
          </a:xfrm>
        </p:grpSpPr>
        <p:pic>
          <p:nvPicPr>
            <p:cNvPr id="7" name="Picture 6" descr="A screenshot of a computer&#10;&#10;Description automatically generated with medium confidence">
              <a:extLst>
                <a:ext uri="{FF2B5EF4-FFF2-40B4-BE49-F238E27FC236}">
                  <a16:creationId xmlns:a16="http://schemas.microsoft.com/office/drawing/2014/main" id="{E491E866-BD3A-0C39-68EE-3388E6583A8F}"/>
                </a:ext>
              </a:extLst>
            </p:cNvPr>
            <p:cNvPicPr>
              <a:picLocks noChangeAspect="1"/>
            </p:cNvPicPr>
            <p:nvPr/>
          </p:nvPicPr>
          <p:blipFill rotWithShape="1">
            <a:blip r:embed="rId2"/>
            <a:srcRect l="35278" t="8341" r="6805"/>
            <a:stretch/>
          </p:blipFill>
          <p:spPr>
            <a:xfrm>
              <a:off x="7010400" y="1768588"/>
              <a:ext cx="4765568" cy="4019125"/>
            </a:xfrm>
            <a:prstGeom prst="rect">
              <a:avLst/>
            </a:prstGeom>
          </p:spPr>
        </p:pic>
        <p:grpSp>
          <p:nvGrpSpPr>
            <p:cNvPr id="16" name="Group 15">
              <a:extLst>
                <a:ext uri="{FF2B5EF4-FFF2-40B4-BE49-F238E27FC236}">
                  <a16:creationId xmlns:a16="http://schemas.microsoft.com/office/drawing/2014/main" id="{CD0AB7F5-7AEF-AEFB-E6DB-D670AC125D35}"/>
                </a:ext>
              </a:extLst>
            </p:cNvPr>
            <p:cNvGrpSpPr/>
            <p:nvPr/>
          </p:nvGrpSpPr>
          <p:grpSpPr>
            <a:xfrm>
              <a:off x="1567392" y="1768588"/>
              <a:ext cx="5443008" cy="4019125"/>
              <a:chOff x="5462059" y="1717788"/>
              <a:chExt cx="5443008" cy="4019125"/>
            </a:xfrm>
          </p:grpSpPr>
          <p:sp>
            <p:nvSpPr>
              <p:cNvPr id="15" name="Rectangle 14">
                <a:extLst>
                  <a:ext uri="{FF2B5EF4-FFF2-40B4-BE49-F238E27FC236}">
                    <a16:creationId xmlns:a16="http://schemas.microsoft.com/office/drawing/2014/main" id="{56E67785-E703-8DB0-3187-0E4F3935D155}"/>
                  </a:ext>
                </a:extLst>
              </p:cNvPr>
              <p:cNvSpPr/>
              <p:nvPr/>
            </p:nvSpPr>
            <p:spPr>
              <a:xfrm>
                <a:off x="5462059" y="1717788"/>
                <a:ext cx="5443008" cy="4019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58288AC2-D8D4-A1A0-4673-C1A60123FD34}"/>
                  </a:ext>
                </a:extLst>
              </p:cNvPr>
              <p:cNvGrpSpPr/>
              <p:nvPr/>
            </p:nvGrpSpPr>
            <p:grpSpPr>
              <a:xfrm>
                <a:off x="5762408" y="2035263"/>
                <a:ext cx="4985219" cy="3701650"/>
                <a:chOff x="2109848" y="1046223"/>
                <a:chExt cx="7972303" cy="5766954"/>
              </a:xfrm>
            </p:grpSpPr>
            <p:pic>
              <p:nvPicPr>
                <p:cNvPr id="10" name="Picture 9">
                  <a:extLst>
                    <a:ext uri="{FF2B5EF4-FFF2-40B4-BE49-F238E27FC236}">
                      <a16:creationId xmlns:a16="http://schemas.microsoft.com/office/drawing/2014/main" id="{CE99F17D-B747-6908-2CC1-CF1AEE072D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11" r="12612"/>
                <a:stretch/>
              </p:blipFill>
              <p:spPr>
                <a:xfrm>
                  <a:off x="3250375" y="1046223"/>
                  <a:ext cx="5715000" cy="5766954"/>
                </a:xfrm>
                <a:prstGeom prst="rect">
                  <a:avLst/>
                </a:prstGeom>
              </p:spPr>
            </p:pic>
            <p:pic>
              <p:nvPicPr>
                <p:cNvPr id="11" name="Picture 10">
                  <a:extLst>
                    <a:ext uri="{FF2B5EF4-FFF2-40B4-BE49-F238E27FC236}">
                      <a16:creationId xmlns:a16="http://schemas.microsoft.com/office/drawing/2014/main" id="{1ADF0A9B-99A9-5870-CDF1-880C7E1C6EAB}"/>
                    </a:ext>
                  </a:extLst>
                </p:cNvPr>
                <p:cNvPicPr>
                  <a:picLocks noChangeAspect="1"/>
                </p:cNvPicPr>
                <p:nvPr/>
              </p:nvPicPr>
              <p:blipFill rotWithShape="1">
                <a:blip r:embed="rId4"/>
                <a:srcRect t="49746" r="88120" b="25793"/>
                <a:stretch/>
              </p:blipFill>
              <p:spPr>
                <a:xfrm>
                  <a:off x="8509489" y="4702543"/>
                  <a:ext cx="1572662" cy="1721030"/>
                </a:xfrm>
                <a:prstGeom prst="rect">
                  <a:avLst/>
                </a:prstGeom>
              </p:spPr>
            </p:pic>
            <p:pic>
              <p:nvPicPr>
                <p:cNvPr id="12" name="Picture 11">
                  <a:extLst>
                    <a:ext uri="{FF2B5EF4-FFF2-40B4-BE49-F238E27FC236}">
                      <a16:creationId xmlns:a16="http://schemas.microsoft.com/office/drawing/2014/main" id="{76FCEECE-D77C-419C-91FF-0D7A95D36D02}"/>
                    </a:ext>
                  </a:extLst>
                </p:cNvPr>
                <p:cNvPicPr>
                  <a:picLocks noChangeAspect="1"/>
                </p:cNvPicPr>
                <p:nvPr/>
              </p:nvPicPr>
              <p:blipFill rotWithShape="1">
                <a:blip r:embed="rId4"/>
                <a:srcRect t="27085" r="88120" b="49905"/>
                <a:stretch/>
              </p:blipFill>
              <p:spPr>
                <a:xfrm>
                  <a:off x="8435678" y="1294942"/>
                  <a:ext cx="1572662" cy="1618969"/>
                </a:xfrm>
                <a:prstGeom prst="rect">
                  <a:avLst/>
                </a:prstGeom>
              </p:spPr>
            </p:pic>
            <p:pic>
              <p:nvPicPr>
                <p:cNvPr id="13" name="Picture 12">
                  <a:extLst>
                    <a:ext uri="{FF2B5EF4-FFF2-40B4-BE49-F238E27FC236}">
                      <a16:creationId xmlns:a16="http://schemas.microsoft.com/office/drawing/2014/main" id="{C69256B2-B087-2B3B-AE58-D9ED479F0923}"/>
                    </a:ext>
                  </a:extLst>
                </p:cNvPr>
                <p:cNvPicPr>
                  <a:picLocks noChangeAspect="1"/>
                </p:cNvPicPr>
                <p:nvPr/>
              </p:nvPicPr>
              <p:blipFill rotWithShape="1">
                <a:blip r:embed="rId4">
                  <a:duotone>
                    <a:prstClr val="black"/>
                    <a:schemeClr val="accent6">
                      <a:tint val="45000"/>
                      <a:satMod val="400000"/>
                    </a:schemeClr>
                  </a:duotone>
                </a:blip>
                <a:srcRect t="3451" r="88120" b="73539"/>
                <a:stretch/>
              </p:blipFill>
              <p:spPr>
                <a:xfrm>
                  <a:off x="2109849" y="1294942"/>
                  <a:ext cx="1572661" cy="1618972"/>
                </a:xfrm>
                <a:prstGeom prst="rect">
                  <a:avLst/>
                </a:prstGeom>
              </p:spPr>
            </p:pic>
            <p:pic>
              <p:nvPicPr>
                <p:cNvPr id="14" name="Picture 13">
                  <a:extLst>
                    <a:ext uri="{FF2B5EF4-FFF2-40B4-BE49-F238E27FC236}">
                      <a16:creationId xmlns:a16="http://schemas.microsoft.com/office/drawing/2014/main" id="{97135D47-C148-77C7-5DC1-3FE768C2B135}"/>
                    </a:ext>
                  </a:extLst>
                </p:cNvPr>
                <p:cNvPicPr>
                  <a:picLocks noChangeAspect="1"/>
                </p:cNvPicPr>
                <p:nvPr/>
              </p:nvPicPr>
              <p:blipFill rotWithShape="1">
                <a:blip r:embed="rId4"/>
                <a:srcRect t="75054" r="88120"/>
                <a:stretch/>
              </p:blipFill>
              <p:spPr>
                <a:xfrm>
                  <a:off x="2109848" y="4741719"/>
                  <a:ext cx="1572661" cy="1755163"/>
                </a:xfrm>
                <a:prstGeom prst="rect">
                  <a:avLst/>
                </a:prstGeom>
              </p:spPr>
            </p:pic>
          </p:grpSp>
        </p:grpSp>
      </p:grpSp>
    </p:spTree>
    <p:extLst>
      <p:ext uri="{BB962C8B-B14F-4D97-AF65-F5344CB8AC3E}">
        <p14:creationId xmlns:p14="http://schemas.microsoft.com/office/powerpoint/2010/main" val="2619771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roup 12">
            <a:extLst>
              <a:ext uri="{FF2B5EF4-FFF2-40B4-BE49-F238E27FC236}">
                <a16:creationId xmlns:a16="http://schemas.microsoft.com/office/drawing/2014/main" id="{08734725-E3E8-0BC9-30A8-BCA73AC3D4E9}"/>
              </a:ext>
            </a:extLst>
          </p:cNvPr>
          <p:cNvGrpSpPr/>
          <p:nvPr/>
        </p:nvGrpSpPr>
        <p:grpSpPr>
          <a:xfrm>
            <a:off x="1054948" y="1493517"/>
            <a:ext cx="6476044" cy="1991722"/>
            <a:chOff x="504774" y="2278965"/>
            <a:chExt cx="6476044" cy="1991722"/>
          </a:xfrm>
        </p:grpSpPr>
        <p:grpSp>
          <p:nvGrpSpPr>
            <p:cNvPr id="4" name="Group 3">
              <a:extLst>
                <a:ext uri="{FF2B5EF4-FFF2-40B4-BE49-F238E27FC236}">
                  <a16:creationId xmlns:a16="http://schemas.microsoft.com/office/drawing/2014/main" id="{4576C2C7-0E6A-A1DD-49EA-B753821D899D}"/>
                </a:ext>
              </a:extLst>
            </p:cNvPr>
            <p:cNvGrpSpPr/>
            <p:nvPr/>
          </p:nvGrpSpPr>
          <p:grpSpPr>
            <a:xfrm>
              <a:off x="504774" y="2294339"/>
              <a:ext cx="1827531" cy="1879628"/>
              <a:chOff x="1838748" y="2870867"/>
              <a:chExt cx="3789775" cy="2255554"/>
            </a:xfrm>
          </p:grpSpPr>
          <p:sp>
            <p:nvSpPr>
              <p:cNvPr id="6" name="Rounded Rectangle 5">
                <a:extLst>
                  <a:ext uri="{FF2B5EF4-FFF2-40B4-BE49-F238E27FC236}">
                    <a16:creationId xmlns:a16="http://schemas.microsoft.com/office/drawing/2014/main" id="{23CACDA9-E055-F66D-4B83-BEFD4DCF5228}"/>
                  </a:ext>
                </a:extLst>
              </p:cNvPr>
              <p:cNvSpPr/>
              <p:nvPr/>
            </p:nvSpPr>
            <p:spPr>
              <a:xfrm>
                <a:off x="1838748" y="2870867"/>
                <a:ext cx="3712162" cy="2255554"/>
              </a:xfrm>
              <a:prstGeom prst="round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2" name="Google Shape;272;p39">
                <a:extLst>
                  <a:ext uri="{FF2B5EF4-FFF2-40B4-BE49-F238E27FC236}">
                    <a16:creationId xmlns:a16="http://schemas.microsoft.com/office/drawing/2014/main" id="{F77D3040-31BD-B70A-10D5-7A81010085FA}"/>
                  </a:ext>
                </a:extLst>
              </p:cNvPr>
              <p:cNvSpPr txBox="1"/>
              <p:nvPr/>
            </p:nvSpPr>
            <p:spPr>
              <a:xfrm>
                <a:off x="1916363" y="3010481"/>
                <a:ext cx="3712160" cy="1957872"/>
              </a:xfrm>
              <a:prstGeom prst="rect">
                <a:avLst/>
              </a:prstGeom>
              <a:noFill/>
              <a:ln>
                <a:noFill/>
              </a:ln>
            </p:spPr>
            <p:txBody>
              <a:bodyPr spcFirstLastPara="1" wrap="square" lIns="91433" tIns="45700" rIns="91433" bIns="45700" anchor="t" anchorCtr="0">
                <a:spAutoFit/>
              </a:bodyPr>
              <a:lstStyle/>
              <a:p>
                <a:pPr marL="0" lvl="4" algn="ctr"/>
                <a:r>
                  <a:rPr lang="en" sz="1667" dirty="0">
                    <a:solidFill>
                      <a:schemeClr val="bg1"/>
                    </a:solidFill>
                  </a:rPr>
                  <a:t>The Neighborhood REIT is </a:t>
                </a:r>
                <a:r>
                  <a:rPr lang="en" sz="1667" b="1" dirty="0"/>
                  <a:t>community-controlled and managed</a:t>
                </a:r>
                <a:r>
                  <a:rPr lang="en" sz="1667" b="1" dirty="0">
                    <a:solidFill>
                      <a:schemeClr val="bg1"/>
                    </a:solidFill>
                  </a:rPr>
                  <a:t>.</a:t>
                </a:r>
                <a:endParaRPr sz="1667" b="1" dirty="0">
                  <a:solidFill>
                    <a:schemeClr val="bg1"/>
                  </a:solidFill>
                </a:endParaRPr>
              </a:p>
            </p:txBody>
          </p:sp>
        </p:grpSp>
        <p:grpSp>
          <p:nvGrpSpPr>
            <p:cNvPr id="16" name="Group 15">
              <a:extLst>
                <a:ext uri="{FF2B5EF4-FFF2-40B4-BE49-F238E27FC236}">
                  <a16:creationId xmlns:a16="http://schemas.microsoft.com/office/drawing/2014/main" id="{6A714538-417D-B4C4-8371-135E9E78055E}"/>
                </a:ext>
              </a:extLst>
            </p:cNvPr>
            <p:cNvGrpSpPr/>
            <p:nvPr/>
          </p:nvGrpSpPr>
          <p:grpSpPr>
            <a:xfrm>
              <a:off x="5178761" y="2294340"/>
              <a:ext cx="1802057" cy="1879628"/>
              <a:chOff x="9014746" y="2866913"/>
              <a:chExt cx="3113739" cy="2255554"/>
            </a:xfrm>
          </p:grpSpPr>
          <p:sp>
            <p:nvSpPr>
              <p:cNvPr id="7" name="Rounded Rectangle 6">
                <a:extLst>
                  <a:ext uri="{FF2B5EF4-FFF2-40B4-BE49-F238E27FC236}">
                    <a16:creationId xmlns:a16="http://schemas.microsoft.com/office/drawing/2014/main" id="{F2EF65FE-FD9F-2481-784B-0765BC04949D}"/>
                  </a:ext>
                </a:extLst>
              </p:cNvPr>
              <p:cNvSpPr/>
              <p:nvPr/>
            </p:nvSpPr>
            <p:spPr>
              <a:xfrm>
                <a:off x="9033506" y="2866913"/>
                <a:ext cx="3094979" cy="2255554"/>
              </a:xfrm>
              <a:prstGeom prst="round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Google Shape;272;p39">
                <a:extLst>
                  <a:ext uri="{FF2B5EF4-FFF2-40B4-BE49-F238E27FC236}">
                    <a16:creationId xmlns:a16="http://schemas.microsoft.com/office/drawing/2014/main" id="{EA21F66D-A357-37C1-2F9B-74C4EAEAF150}"/>
                  </a:ext>
                </a:extLst>
              </p:cNvPr>
              <p:cNvSpPr txBox="1"/>
              <p:nvPr/>
            </p:nvSpPr>
            <p:spPr>
              <a:xfrm>
                <a:off x="9014746" y="3160455"/>
                <a:ext cx="3076219" cy="1650018"/>
              </a:xfrm>
              <a:prstGeom prst="rect">
                <a:avLst/>
              </a:prstGeom>
              <a:noFill/>
              <a:ln>
                <a:noFill/>
              </a:ln>
            </p:spPr>
            <p:txBody>
              <a:bodyPr spcFirstLastPara="1" wrap="square" lIns="91433" tIns="45700" rIns="91433" bIns="45700" anchor="t" anchorCtr="0">
                <a:spAutoFit/>
              </a:bodyPr>
              <a:lstStyle/>
              <a:p>
                <a:pPr algn="ctr"/>
                <a:r>
                  <a:rPr lang="en" sz="1667" dirty="0">
                    <a:solidFill>
                      <a:schemeClr val="bg1"/>
                    </a:solidFill>
                  </a:rPr>
                  <a:t>Investors receive </a:t>
                </a:r>
                <a:r>
                  <a:rPr lang="en" sz="1667" b="1" dirty="0"/>
                  <a:t>regular dividends as the value of the property assets increase</a:t>
                </a:r>
                <a:endParaRPr sz="1667" dirty="0">
                  <a:solidFill>
                    <a:schemeClr val="bg1"/>
                  </a:solidFill>
                </a:endParaRPr>
              </a:p>
            </p:txBody>
          </p:sp>
        </p:grpSp>
        <p:grpSp>
          <p:nvGrpSpPr>
            <p:cNvPr id="9" name="Group 8">
              <a:extLst>
                <a:ext uri="{FF2B5EF4-FFF2-40B4-BE49-F238E27FC236}">
                  <a16:creationId xmlns:a16="http://schemas.microsoft.com/office/drawing/2014/main" id="{9B23E459-B53B-6E31-014F-AF1B7D5BD1AF}"/>
                </a:ext>
              </a:extLst>
            </p:cNvPr>
            <p:cNvGrpSpPr/>
            <p:nvPr/>
          </p:nvGrpSpPr>
          <p:grpSpPr>
            <a:xfrm>
              <a:off x="2380588" y="2278965"/>
              <a:ext cx="2712465" cy="1991722"/>
              <a:chOff x="5484973" y="2867035"/>
              <a:chExt cx="3094979" cy="2390067"/>
            </a:xfrm>
          </p:grpSpPr>
          <p:sp>
            <p:nvSpPr>
              <p:cNvPr id="8" name="Rounded Rectangle 7">
                <a:extLst>
                  <a:ext uri="{FF2B5EF4-FFF2-40B4-BE49-F238E27FC236}">
                    <a16:creationId xmlns:a16="http://schemas.microsoft.com/office/drawing/2014/main" id="{F30B1C3C-EBF2-C062-0E4B-9E308C72AD7A}"/>
                  </a:ext>
                </a:extLst>
              </p:cNvPr>
              <p:cNvSpPr/>
              <p:nvPr/>
            </p:nvSpPr>
            <p:spPr>
              <a:xfrm>
                <a:off x="5484973" y="2867035"/>
                <a:ext cx="3094979" cy="2274003"/>
              </a:xfrm>
              <a:prstGeom prst="round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5" name="Google Shape;272;p39">
                <a:extLst>
                  <a:ext uri="{FF2B5EF4-FFF2-40B4-BE49-F238E27FC236}">
                    <a16:creationId xmlns:a16="http://schemas.microsoft.com/office/drawing/2014/main" id="{9E3807E1-ECED-C795-82EC-6B5FCD2445DD}"/>
                  </a:ext>
                </a:extLst>
              </p:cNvPr>
              <p:cNvSpPr txBox="1"/>
              <p:nvPr/>
            </p:nvSpPr>
            <p:spPr>
              <a:xfrm>
                <a:off x="5582770" y="3120873"/>
                <a:ext cx="2997181" cy="2136229"/>
              </a:xfrm>
              <a:prstGeom prst="rect">
                <a:avLst/>
              </a:prstGeom>
              <a:noFill/>
              <a:ln>
                <a:noFill/>
              </a:ln>
            </p:spPr>
            <p:txBody>
              <a:bodyPr spcFirstLastPara="1" wrap="square" lIns="91433" tIns="45700" rIns="91433" bIns="45700" anchor="t" anchorCtr="0">
                <a:spAutoFit/>
              </a:bodyPr>
              <a:lstStyle/>
              <a:p>
                <a:pPr algn="ctr"/>
                <a:r>
                  <a:rPr lang="en" sz="1667" b="1" dirty="0"/>
                  <a:t>Community Investors</a:t>
                </a:r>
                <a:r>
                  <a:rPr lang="en" sz="1667" dirty="0"/>
                  <a:t> have an </a:t>
                </a:r>
                <a:r>
                  <a:rPr lang="en" sz="1667" b="1" dirty="0"/>
                  <a:t>ownership</a:t>
                </a:r>
                <a:r>
                  <a:rPr lang="en" sz="1667" dirty="0"/>
                  <a:t> </a:t>
                </a:r>
                <a:r>
                  <a:rPr lang="en" sz="1667" b="1" dirty="0"/>
                  <a:t>stake </a:t>
                </a:r>
                <a:r>
                  <a:rPr lang="en" sz="1667" b="1" dirty="0">
                    <a:solidFill>
                      <a:schemeClr val="bg1"/>
                    </a:solidFill>
                  </a:rPr>
                  <a:t>through agency over </a:t>
                </a:r>
                <a:r>
                  <a:rPr lang="en" sz="1667" dirty="0">
                    <a:solidFill>
                      <a:schemeClr val="bg1"/>
                    </a:solidFill>
                  </a:rPr>
                  <a:t>:</a:t>
                </a:r>
                <a:endParaRPr sz="1467" dirty="0">
                  <a:solidFill>
                    <a:schemeClr val="bg1"/>
                  </a:solidFill>
                </a:endParaRPr>
              </a:p>
              <a:p>
                <a:pPr marL="441307" indent="-238115">
                  <a:buSzPts val="1200"/>
                  <a:buFont typeface="Arial" panose="020B0604020202020204" pitchFamily="34" charset="0"/>
                  <a:buChar char="•"/>
                </a:pPr>
                <a:r>
                  <a:rPr lang="en" sz="900" dirty="0">
                    <a:solidFill>
                      <a:schemeClr val="bg1"/>
                    </a:solidFill>
                  </a:rPr>
                  <a:t>Governance process</a:t>
                </a:r>
                <a:endParaRPr sz="900" dirty="0">
                  <a:solidFill>
                    <a:schemeClr val="bg1"/>
                  </a:solidFill>
                </a:endParaRPr>
              </a:p>
              <a:p>
                <a:pPr marL="441307" indent="-238115">
                  <a:buSzPts val="1200"/>
                  <a:buFont typeface="Arial" panose="020B0604020202020204" pitchFamily="34" charset="0"/>
                  <a:buChar char="•"/>
                </a:pPr>
                <a:r>
                  <a:rPr lang="en" sz="900" dirty="0">
                    <a:solidFill>
                      <a:schemeClr val="bg1"/>
                    </a:solidFill>
                  </a:rPr>
                  <a:t>Developmental trajectories</a:t>
                </a:r>
              </a:p>
              <a:p>
                <a:pPr marL="441307" indent="-238115">
                  <a:buSzPts val="1200"/>
                  <a:buFont typeface="Arial" panose="020B0604020202020204" pitchFamily="34" charset="0"/>
                  <a:buChar char="•"/>
                </a:pPr>
                <a:r>
                  <a:rPr lang="en" sz="900" dirty="0">
                    <a:solidFill>
                      <a:schemeClr val="bg1"/>
                    </a:solidFill>
                  </a:rPr>
                  <a:t>F</a:t>
                </a:r>
                <a:r>
                  <a:rPr lang="en-US" sz="900" dirty="0" err="1">
                    <a:solidFill>
                      <a:schemeClr val="bg1"/>
                    </a:solidFill>
                  </a:rPr>
                  <a:t>inancial</a:t>
                </a:r>
                <a:r>
                  <a:rPr lang="en-US" sz="900" dirty="0">
                    <a:solidFill>
                      <a:schemeClr val="bg1"/>
                    </a:solidFill>
                  </a:rPr>
                  <a:t> </a:t>
                </a:r>
                <a:r>
                  <a:rPr lang="en" sz="900" dirty="0">
                    <a:solidFill>
                      <a:schemeClr val="bg1"/>
                    </a:solidFill>
                  </a:rPr>
                  <a:t>Asset investments</a:t>
                </a:r>
              </a:p>
              <a:p>
                <a:pPr marL="441307" indent="-238115">
                  <a:buSzPts val="1200"/>
                  <a:buFont typeface="Arial" panose="020B0604020202020204" pitchFamily="34" charset="0"/>
                  <a:buChar char="•"/>
                </a:pPr>
                <a:r>
                  <a:rPr lang="en-US" sz="900" dirty="0">
                    <a:solidFill>
                      <a:schemeClr val="bg1"/>
                    </a:solidFill>
                  </a:rPr>
                  <a:t>Intangible assets (trust-building, sweat equity)</a:t>
                </a:r>
              </a:p>
              <a:p>
                <a:pPr marL="609561" indent="-406374">
                  <a:buSzPts val="1200"/>
                  <a:buChar char="●"/>
                </a:pPr>
                <a:endParaRPr sz="1467" dirty="0">
                  <a:solidFill>
                    <a:schemeClr val="bg1"/>
                  </a:solidFill>
                </a:endParaRPr>
              </a:p>
            </p:txBody>
          </p:sp>
        </p:grpSp>
      </p:grpSp>
      <p:grpSp>
        <p:nvGrpSpPr>
          <p:cNvPr id="17" name="Group 16">
            <a:extLst>
              <a:ext uri="{FF2B5EF4-FFF2-40B4-BE49-F238E27FC236}">
                <a16:creationId xmlns:a16="http://schemas.microsoft.com/office/drawing/2014/main" id="{5BAA512D-3EA1-C320-FD26-723D9C6E8839}"/>
              </a:ext>
            </a:extLst>
          </p:cNvPr>
          <p:cNvGrpSpPr/>
          <p:nvPr/>
        </p:nvGrpSpPr>
        <p:grpSpPr>
          <a:xfrm>
            <a:off x="7754554" y="1493517"/>
            <a:ext cx="3889748" cy="5009959"/>
            <a:chOff x="5843239" y="316675"/>
            <a:chExt cx="4695056" cy="6864710"/>
          </a:xfrm>
        </p:grpSpPr>
        <p:sp>
          <p:nvSpPr>
            <p:cNvPr id="18" name="Rectangle 17">
              <a:extLst>
                <a:ext uri="{FF2B5EF4-FFF2-40B4-BE49-F238E27FC236}">
                  <a16:creationId xmlns:a16="http://schemas.microsoft.com/office/drawing/2014/main" id="{3F0AC82E-29C1-37F9-BCC3-CD419594E285}"/>
                </a:ext>
              </a:extLst>
            </p:cNvPr>
            <p:cNvSpPr/>
            <p:nvPr/>
          </p:nvSpPr>
          <p:spPr>
            <a:xfrm>
              <a:off x="5843239" y="316675"/>
              <a:ext cx="4675909" cy="6864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7B323F8-7114-3B99-D81C-1AD408B4A734}"/>
                </a:ext>
              </a:extLst>
            </p:cNvPr>
            <p:cNvPicPr>
              <a:picLocks noChangeAspect="1"/>
            </p:cNvPicPr>
            <p:nvPr/>
          </p:nvPicPr>
          <p:blipFill>
            <a:blip r:embed="rId3"/>
            <a:stretch>
              <a:fillRect/>
            </a:stretch>
          </p:blipFill>
          <p:spPr>
            <a:xfrm>
              <a:off x="5862386" y="316675"/>
              <a:ext cx="4675909" cy="6858000"/>
            </a:xfrm>
            <a:prstGeom prst="rect">
              <a:avLst/>
            </a:prstGeom>
          </p:spPr>
        </p:pic>
      </p:grpSp>
      <p:sp>
        <p:nvSpPr>
          <p:cNvPr id="12" name="Google Shape;245;p22">
            <a:extLst>
              <a:ext uri="{FF2B5EF4-FFF2-40B4-BE49-F238E27FC236}">
                <a16:creationId xmlns:a16="http://schemas.microsoft.com/office/drawing/2014/main" id="{9CA12E45-D8BF-0265-1E61-0C72CF385A43}"/>
              </a:ext>
            </a:extLst>
          </p:cNvPr>
          <p:cNvSpPr txBox="1">
            <a:spLocks/>
          </p:cNvSpPr>
          <p:nvPr/>
        </p:nvSpPr>
        <p:spPr>
          <a:xfrm>
            <a:off x="474134" y="511894"/>
            <a:ext cx="5265658" cy="740438"/>
          </a:xfrm>
          <a:prstGeom prst="rect">
            <a:avLst/>
          </a:prstGeom>
          <a:noFill/>
          <a:ln>
            <a:noFill/>
          </a:ln>
        </p:spPr>
        <p:txBody>
          <a:bodyPr spcFirstLastPara="1" vert="horz" wrap="square" lIns="68569" tIns="34275" rIns="68569" bIns="34275" rtlCol="0" anchor="b"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D5FC79"/>
              </a:buClr>
              <a:buSzPts val="6000"/>
            </a:pPr>
            <a:r>
              <a:rPr lang="en-US" dirty="0">
                <a:solidFill>
                  <a:srgbClr val="00B0F0"/>
                </a:solidFill>
                <a:latin typeface="Bebas Neue"/>
                <a:sym typeface="Bebas Neue"/>
              </a:rPr>
              <a:t>BUILDING COMMUNITY WEALTH</a:t>
            </a:r>
          </a:p>
        </p:txBody>
      </p:sp>
      <p:pic>
        <p:nvPicPr>
          <p:cNvPr id="14" name="Picture 13" descr="Graphical user interface, application&#10;&#10;Description automatically generated">
            <a:extLst>
              <a:ext uri="{FF2B5EF4-FFF2-40B4-BE49-F238E27FC236}">
                <a16:creationId xmlns:a16="http://schemas.microsoft.com/office/drawing/2014/main" id="{52D4DB0D-64EF-E05B-769D-9370FCF0251A}"/>
              </a:ext>
            </a:extLst>
          </p:cNvPr>
          <p:cNvPicPr>
            <a:picLocks noChangeAspect="1"/>
          </p:cNvPicPr>
          <p:nvPr/>
        </p:nvPicPr>
        <p:blipFill>
          <a:blip r:embed="rId4"/>
          <a:stretch>
            <a:fillRect/>
          </a:stretch>
        </p:blipFill>
        <p:spPr>
          <a:xfrm>
            <a:off x="3177089" y="3559366"/>
            <a:ext cx="4332189" cy="294411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2631457"/>
            <a:ext cx="1176648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dirty="0">
                <a:ln>
                  <a:solidFill>
                    <a:schemeClr val="bg1"/>
                  </a:solidFill>
                </a:ln>
                <a:noFill/>
                <a:latin typeface="Arial" panose="020B0604020202020204" pitchFamily="34" charset="0"/>
                <a:ea typeface="November Std Reg" pitchFamily="2" charset="77"/>
                <a:cs typeface="Arial" panose="020B0604020202020204" pitchFamily="34" charset="0"/>
              </a:rPr>
              <a:t>how will you consider</a:t>
            </a:r>
          </a:p>
        </p:txBody>
      </p:sp>
      <p:sp>
        <p:nvSpPr>
          <p:cNvPr id="4" name="TextBox 3">
            <a:extLst>
              <a:ext uri="{FF2B5EF4-FFF2-40B4-BE49-F238E27FC236}">
                <a16:creationId xmlns:a16="http://schemas.microsoft.com/office/drawing/2014/main" id="{4A98E957-5E92-A940-9469-4146627DC23F}"/>
              </a:ext>
            </a:extLst>
          </p:cNvPr>
          <p:cNvSpPr txBox="1">
            <a:spLocks noChangeArrowheads="1"/>
          </p:cNvSpPr>
          <p:nvPr/>
        </p:nvSpPr>
        <p:spPr bwMode="auto">
          <a:xfrm>
            <a:off x="425514" y="3429000"/>
            <a:ext cx="1134097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7200" b="1" dirty="0">
                <a:solidFill>
                  <a:schemeClr val="accent6">
                    <a:lumMod val="75000"/>
                  </a:schemeClr>
                </a:solidFill>
                <a:latin typeface="Arial" panose="020B0604020202020204" pitchFamily="34" charset="0"/>
                <a:ea typeface="November Std Reg" pitchFamily="2" charset="77"/>
                <a:cs typeface="Arial" panose="020B0604020202020204" pitchFamily="34" charset="0"/>
              </a:rPr>
              <a:t>justice and the city</a:t>
            </a:r>
          </a:p>
        </p:txBody>
      </p:sp>
    </p:spTree>
    <p:extLst>
      <p:ext uri="{BB962C8B-B14F-4D97-AF65-F5344CB8AC3E}">
        <p14:creationId xmlns:p14="http://schemas.microsoft.com/office/powerpoint/2010/main" val="38534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50169" y="1892468"/>
            <a:ext cx="994183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dirty="0">
                <a:solidFill>
                  <a:schemeClr val="bg1"/>
                </a:solidFill>
                <a:latin typeface="November Std Reg" pitchFamily="2" charset="77"/>
                <a:ea typeface="November Std Reg" pitchFamily="2" charset="77"/>
                <a:cs typeface="Helvetica"/>
              </a:rPr>
              <a:t>can we </a:t>
            </a:r>
            <a:r>
              <a:rPr lang="en-US" sz="4800" dirty="0">
                <a:solidFill>
                  <a:schemeClr val="accent6">
                    <a:lumMod val="60000"/>
                    <a:lumOff val="40000"/>
                  </a:schemeClr>
                </a:solidFill>
                <a:latin typeface="November Std Reg" pitchFamily="2" charset="77"/>
                <a:ea typeface="November Std Reg" pitchFamily="2" charset="77"/>
                <a:cs typeface="Helvetica"/>
              </a:rPr>
              <a:t>design</a:t>
            </a:r>
            <a:r>
              <a:rPr lang="en-US" sz="4800" dirty="0">
                <a:solidFill>
                  <a:schemeClr val="bg1"/>
                </a:solidFill>
                <a:latin typeface="November Std Reg" pitchFamily="2" charset="77"/>
                <a:ea typeface="November Std Reg" pitchFamily="2" charset="77"/>
                <a:cs typeface="Helvetica"/>
              </a:rPr>
              <a:t> for</a:t>
            </a:r>
            <a:r>
              <a:rPr lang="en-US" sz="4800" dirty="0">
                <a:solidFill>
                  <a:srgbClr val="FF40FF"/>
                </a:solidFill>
                <a:latin typeface="November Std Reg" pitchFamily="2" charset="77"/>
                <a:ea typeface="November Std Reg" pitchFamily="2" charset="77"/>
                <a:cs typeface="Helvetica"/>
              </a:rPr>
              <a:t> </a:t>
            </a:r>
            <a:r>
              <a:rPr lang="en-US" sz="4800" dirty="0">
                <a:solidFill>
                  <a:schemeClr val="bg1"/>
                </a:solidFill>
                <a:latin typeface="November Std Reg" pitchFamily="2" charset="77"/>
                <a:ea typeface="November Std Reg" pitchFamily="2" charset="77"/>
                <a:cs typeface="Helvetica"/>
              </a:rPr>
              <a:t>justice?</a:t>
            </a:r>
          </a:p>
        </p:txBody>
      </p:sp>
      <p:sp>
        <p:nvSpPr>
          <p:cNvPr id="4" name="TextBox 3">
            <a:extLst>
              <a:ext uri="{FF2B5EF4-FFF2-40B4-BE49-F238E27FC236}">
                <a16:creationId xmlns:a16="http://schemas.microsoft.com/office/drawing/2014/main" id="{B617A5D2-E427-764D-BAEE-65717C7BEC16}"/>
              </a:ext>
            </a:extLst>
          </p:cNvPr>
          <p:cNvSpPr txBox="1">
            <a:spLocks noChangeArrowheads="1"/>
          </p:cNvSpPr>
          <p:nvPr/>
        </p:nvSpPr>
        <p:spPr bwMode="auto">
          <a:xfrm>
            <a:off x="-92765" y="2921337"/>
            <a:ext cx="1228476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dirty="0">
                <a:solidFill>
                  <a:srgbClr val="D5FC79"/>
                </a:solidFill>
                <a:latin typeface="November Std Reg" pitchFamily="2" charset="77"/>
                <a:ea typeface="November Std Reg" pitchFamily="2" charset="77"/>
                <a:cs typeface="Helvetica"/>
              </a:rPr>
              <a:t>who</a:t>
            </a:r>
            <a:r>
              <a:rPr lang="en-US" sz="4800" dirty="0">
                <a:solidFill>
                  <a:schemeClr val="bg1"/>
                </a:solidFill>
                <a:latin typeface="November Std Reg" pitchFamily="2" charset="77"/>
                <a:ea typeface="November Std Reg" pitchFamily="2" charset="77"/>
                <a:cs typeface="Helvetica"/>
              </a:rPr>
              <a:t> must we design</a:t>
            </a:r>
            <a:r>
              <a:rPr lang="en-US" sz="4800" dirty="0">
                <a:solidFill>
                  <a:srgbClr val="FF40FF"/>
                </a:solidFill>
                <a:latin typeface="November Std Reg" pitchFamily="2" charset="77"/>
                <a:ea typeface="November Std Reg" pitchFamily="2" charset="77"/>
                <a:cs typeface="Helvetica"/>
              </a:rPr>
              <a:t> </a:t>
            </a:r>
            <a:r>
              <a:rPr lang="en-US" sz="4800" dirty="0">
                <a:solidFill>
                  <a:schemeClr val="bg1"/>
                </a:solidFill>
                <a:latin typeface="November Std Reg" pitchFamily="2" charset="77"/>
                <a:ea typeface="November Std Reg" pitchFamily="2" charset="77"/>
                <a:cs typeface="Helvetica"/>
              </a:rPr>
              <a:t>justice</a:t>
            </a:r>
            <a:r>
              <a:rPr lang="en-US" sz="4800" dirty="0">
                <a:solidFill>
                  <a:srgbClr val="FF40FF"/>
                </a:solidFill>
                <a:latin typeface="November Std Reg" pitchFamily="2" charset="77"/>
                <a:ea typeface="November Std Reg" pitchFamily="2" charset="77"/>
                <a:cs typeface="Helvetica"/>
              </a:rPr>
              <a:t> </a:t>
            </a:r>
            <a:r>
              <a:rPr lang="en-US" sz="4800" dirty="0">
                <a:solidFill>
                  <a:schemeClr val="bg1"/>
                </a:solidFill>
                <a:latin typeface="November Std Reg" pitchFamily="2" charset="77"/>
                <a:ea typeface="November Std Reg" pitchFamily="2" charset="77"/>
                <a:cs typeface="Helvetica"/>
              </a:rPr>
              <a:t>for?</a:t>
            </a:r>
          </a:p>
        </p:txBody>
      </p:sp>
      <p:sp>
        <p:nvSpPr>
          <p:cNvPr id="5" name="TextBox 4">
            <a:extLst>
              <a:ext uri="{FF2B5EF4-FFF2-40B4-BE49-F238E27FC236}">
                <a16:creationId xmlns:a16="http://schemas.microsoft.com/office/drawing/2014/main" id="{36EC9FDD-F1ED-8140-AA21-2C427D5DD27D}"/>
              </a:ext>
            </a:extLst>
          </p:cNvPr>
          <p:cNvSpPr txBox="1">
            <a:spLocks noChangeArrowheads="1"/>
          </p:cNvSpPr>
          <p:nvPr/>
        </p:nvSpPr>
        <p:spPr bwMode="auto">
          <a:xfrm>
            <a:off x="-46383" y="3950207"/>
            <a:ext cx="1228476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dirty="0">
                <a:solidFill>
                  <a:schemeClr val="bg1"/>
                </a:solidFill>
                <a:latin typeface="November Std Reg" pitchFamily="2" charset="77"/>
                <a:ea typeface="November Std Reg" pitchFamily="2" charset="77"/>
                <a:cs typeface="Helvetica"/>
              </a:rPr>
              <a:t>can we </a:t>
            </a:r>
            <a:r>
              <a:rPr lang="en-US" sz="4800" dirty="0">
                <a:solidFill>
                  <a:schemeClr val="accent6">
                    <a:lumMod val="60000"/>
                    <a:lumOff val="40000"/>
                  </a:schemeClr>
                </a:solidFill>
                <a:latin typeface="November Std Reg" pitchFamily="2" charset="77"/>
                <a:ea typeface="November Std Reg" pitchFamily="2" charset="77"/>
                <a:cs typeface="Helvetica"/>
              </a:rPr>
              <a:t>measure</a:t>
            </a:r>
            <a:r>
              <a:rPr lang="en-US" sz="4800" dirty="0">
                <a:solidFill>
                  <a:schemeClr val="bg1"/>
                </a:solidFill>
                <a:latin typeface="November Std Reg" pitchFamily="2" charset="77"/>
                <a:ea typeface="November Std Reg" pitchFamily="2" charset="77"/>
                <a:cs typeface="Helvetica"/>
              </a:rPr>
              <a:t> the impact of design</a:t>
            </a:r>
            <a:r>
              <a:rPr lang="en-US" sz="4800" dirty="0">
                <a:solidFill>
                  <a:srgbClr val="FF40FF"/>
                </a:solidFill>
                <a:latin typeface="November Std Reg" pitchFamily="2" charset="77"/>
                <a:ea typeface="November Std Reg" pitchFamily="2" charset="77"/>
                <a:cs typeface="Helvetica"/>
              </a:rPr>
              <a:t> </a:t>
            </a:r>
            <a:r>
              <a:rPr lang="en-US" sz="4800" dirty="0">
                <a:solidFill>
                  <a:schemeClr val="bg1"/>
                </a:solidFill>
                <a:latin typeface="November Std Reg" pitchFamily="2" charset="77"/>
                <a:ea typeface="November Std Reg" pitchFamily="2" charset="77"/>
                <a:cs typeface="Helvetica"/>
              </a:rPr>
              <a:t>on justice?</a:t>
            </a:r>
          </a:p>
        </p:txBody>
      </p:sp>
    </p:spTree>
    <p:extLst>
      <p:ext uri="{BB962C8B-B14F-4D97-AF65-F5344CB8AC3E}">
        <p14:creationId xmlns:p14="http://schemas.microsoft.com/office/powerpoint/2010/main" val="39162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63E5AD3-021F-15D0-67C9-7102CCA50E2B}"/>
              </a:ext>
            </a:extLst>
          </p:cNvPr>
          <p:cNvPicPr>
            <a:picLocks noChangeAspect="1"/>
          </p:cNvPicPr>
          <p:nvPr/>
        </p:nvPicPr>
        <p:blipFill>
          <a:blip r:embed="rId2"/>
          <a:stretch>
            <a:fillRect/>
          </a:stretch>
        </p:blipFill>
        <p:spPr>
          <a:xfrm>
            <a:off x="1875016" y="33020"/>
            <a:ext cx="8823392" cy="6791959"/>
          </a:xfrm>
          <a:prstGeom prst="rect">
            <a:avLst/>
          </a:prstGeom>
        </p:spPr>
      </p:pic>
    </p:spTree>
    <p:extLst>
      <p:ext uri="{BB962C8B-B14F-4D97-AF65-F5344CB8AC3E}">
        <p14:creationId xmlns:p14="http://schemas.microsoft.com/office/powerpoint/2010/main" val="87245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01594_10152612706254392_280314376_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503229" cy="6858000"/>
          </a:xfrm>
          <a:prstGeom prst="rect">
            <a:avLst/>
          </a:prstGeom>
        </p:spPr>
      </p:pic>
      <p:sp>
        <p:nvSpPr>
          <p:cNvPr id="3" name="Oval 2"/>
          <p:cNvSpPr/>
          <p:nvPr/>
        </p:nvSpPr>
        <p:spPr>
          <a:xfrm>
            <a:off x="5358039" y="1404987"/>
            <a:ext cx="846701" cy="832157"/>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08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and black text on a white background&#10;&#10;AI-generated content may be incorrect.">
            <a:extLst>
              <a:ext uri="{FF2B5EF4-FFF2-40B4-BE49-F238E27FC236}">
                <a16:creationId xmlns:a16="http://schemas.microsoft.com/office/drawing/2014/main" id="{BA7C8098-769F-D26D-BFE2-B2C08031B0FE}"/>
              </a:ext>
            </a:extLst>
          </p:cNvPr>
          <p:cNvPicPr>
            <a:picLocks noChangeAspect="1"/>
          </p:cNvPicPr>
          <p:nvPr/>
        </p:nvPicPr>
        <p:blipFill>
          <a:blip r:embed="rId2"/>
          <a:stretch>
            <a:fillRect/>
          </a:stretch>
        </p:blipFill>
        <p:spPr>
          <a:xfrm>
            <a:off x="1336260" y="0"/>
            <a:ext cx="9534939" cy="6869138"/>
          </a:xfrm>
          <a:prstGeom prst="rect">
            <a:avLst/>
          </a:prstGeom>
        </p:spPr>
      </p:pic>
    </p:spTree>
    <p:extLst>
      <p:ext uri="{BB962C8B-B14F-4D97-AF65-F5344CB8AC3E}">
        <p14:creationId xmlns:p14="http://schemas.microsoft.com/office/powerpoint/2010/main" val="581197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676E86-0871-10B1-C061-88175C59A48B}"/>
            </a:ext>
          </a:extLst>
        </p:cNvPr>
        <p:cNvGrpSpPr/>
        <p:nvPr/>
      </p:nvGrpSpPr>
      <p:grpSpPr>
        <a:xfrm>
          <a:off x="0" y="0"/>
          <a:ext cx="0" cy="0"/>
          <a:chOff x="0" y="0"/>
          <a:chExt cx="0" cy="0"/>
        </a:xfrm>
      </p:grpSpPr>
      <p:pic>
        <p:nvPicPr>
          <p:cNvPr id="24" name="Picture 23" descr="A green and white page with text&#10;&#10;AI-generated content may be incorrect.">
            <a:extLst>
              <a:ext uri="{FF2B5EF4-FFF2-40B4-BE49-F238E27FC236}">
                <a16:creationId xmlns:a16="http://schemas.microsoft.com/office/drawing/2014/main" id="{8F3F0751-EF5F-FC96-E4C4-8DF1550FBAA7}"/>
              </a:ext>
            </a:extLst>
          </p:cNvPr>
          <p:cNvPicPr>
            <a:picLocks noChangeAspect="1"/>
          </p:cNvPicPr>
          <p:nvPr/>
        </p:nvPicPr>
        <p:blipFill>
          <a:blip r:embed="rId2"/>
          <a:stretch>
            <a:fillRect/>
          </a:stretch>
        </p:blipFill>
        <p:spPr>
          <a:xfrm>
            <a:off x="1805561" y="36964"/>
            <a:ext cx="8823392" cy="6784071"/>
          </a:xfrm>
          <a:prstGeom prst="rect">
            <a:avLst/>
          </a:prstGeom>
        </p:spPr>
      </p:pic>
    </p:spTree>
    <p:extLst>
      <p:ext uri="{BB962C8B-B14F-4D97-AF65-F5344CB8AC3E}">
        <p14:creationId xmlns:p14="http://schemas.microsoft.com/office/powerpoint/2010/main" val="516185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close-up of a workshop agenda&#10;&#10;AI-generated content may be incorrect.">
            <a:extLst>
              <a:ext uri="{FF2B5EF4-FFF2-40B4-BE49-F238E27FC236}">
                <a16:creationId xmlns:a16="http://schemas.microsoft.com/office/drawing/2014/main" id="{3979D494-E2A5-BE3A-0931-D53FC1846FC6}"/>
              </a:ext>
            </a:extLst>
          </p:cNvPr>
          <p:cNvPicPr>
            <a:picLocks noChangeAspect="1"/>
          </p:cNvPicPr>
          <p:nvPr/>
        </p:nvPicPr>
        <p:blipFill>
          <a:blip r:embed="rId2"/>
          <a:stretch>
            <a:fillRect/>
          </a:stretch>
        </p:blipFill>
        <p:spPr>
          <a:xfrm>
            <a:off x="1654120" y="189162"/>
            <a:ext cx="8883759" cy="6479675"/>
          </a:xfrm>
          <a:prstGeom prst="rect">
            <a:avLst/>
          </a:prstGeom>
        </p:spPr>
      </p:pic>
    </p:spTree>
    <p:extLst>
      <p:ext uri="{BB962C8B-B14F-4D97-AF65-F5344CB8AC3E}">
        <p14:creationId xmlns:p14="http://schemas.microsoft.com/office/powerpoint/2010/main" val="196545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brochure&#10;&#10;AI-generated content may be incorrect.">
            <a:extLst>
              <a:ext uri="{FF2B5EF4-FFF2-40B4-BE49-F238E27FC236}">
                <a16:creationId xmlns:a16="http://schemas.microsoft.com/office/drawing/2014/main" id="{AEC0D83C-F592-4AAC-FB10-B83C1DB565D3}"/>
              </a:ext>
            </a:extLst>
          </p:cNvPr>
          <p:cNvPicPr>
            <a:picLocks noChangeAspect="1"/>
          </p:cNvPicPr>
          <p:nvPr/>
        </p:nvPicPr>
        <p:blipFill>
          <a:blip r:embed="rId2"/>
          <a:stretch>
            <a:fillRect/>
          </a:stretch>
        </p:blipFill>
        <p:spPr>
          <a:xfrm>
            <a:off x="1728442" y="0"/>
            <a:ext cx="8735116" cy="6673222"/>
          </a:xfrm>
          <a:prstGeom prst="rect">
            <a:avLst/>
          </a:prstGeom>
        </p:spPr>
      </p:pic>
    </p:spTree>
    <p:extLst>
      <p:ext uri="{BB962C8B-B14F-4D97-AF65-F5344CB8AC3E}">
        <p14:creationId xmlns:p14="http://schemas.microsoft.com/office/powerpoint/2010/main" val="169007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orkshop agenda&#10;&#10;AI-generated content may be incorrect.">
            <a:extLst>
              <a:ext uri="{FF2B5EF4-FFF2-40B4-BE49-F238E27FC236}">
                <a16:creationId xmlns:a16="http://schemas.microsoft.com/office/drawing/2014/main" id="{FD947A0F-3B21-BA28-1DB9-EA2D881743CF}"/>
              </a:ext>
            </a:extLst>
          </p:cNvPr>
          <p:cNvPicPr>
            <a:picLocks noChangeAspect="1"/>
          </p:cNvPicPr>
          <p:nvPr/>
        </p:nvPicPr>
        <p:blipFill>
          <a:blip r:embed="rId2"/>
          <a:stretch>
            <a:fillRect/>
          </a:stretch>
        </p:blipFill>
        <p:spPr>
          <a:xfrm>
            <a:off x="1728556" y="163574"/>
            <a:ext cx="8734887" cy="6530851"/>
          </a:xfrm>
          <a:prstGeom prst="rect">
            <a:avLst/>
          </a:prstGeom>
        </p:spPr>
      </p:pic>
      <p:pic>
        <p:nvPicPr>
          <p:cNvPr id="4" name="Picture 3">
            <a:extLst>
              <a:ext uri="{FF2B5EF4-FFF2-40B4-BE49-F238E27FC236}">
                <a16:creationId xmlns:a16="http://schemas.microsoft.com/office/drawing/2014/main" id="{0E085A2B-F77B-79FC-420D-5ED2638B7DA5}"/>
              </a:ext>
            </a:extLst>
          </p:cNvPr>
          <p:cNvPicPr>
            <a:picLocks noChangeAspect="1"/>
          </p:cNvPicPr>
          <p:nvPr/>
        </p:nvPicPr>
        <p:blipFill>
          <a:blip r:embed="rId3"/>
          <a:stretch>
            <a:fillRect/>
          </a:stretch>
        </p:blipFill>
        <p:spPr>
          <a:xfrm>
            <a:off x="8119534" y="4236160"/>
            <a:ext cx="50800" cy="63500"/>
          </a:xfrm>
          <a:prstGeom prst="rect">
            <a:avLst/>
          </a:prstGeom>
        </p:spPr>
      </p:pic>
    </p:spTree>
    <p:extLst>
      <p:ext uri="{BB962C8B-B14F-4D97-AF65-F5344CB8AC3E}">
        <p14:creationId xmlns:p14="http://schemas.microsoft.com/office/powerpoint/2010/main" val="1440337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F7C59-3A4A-3605-3EA8-D0E21FE4A815}"/>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1544478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A99635-5A10-B087-5BCE-01E1DD542AF4}"/>
            </a:ext>
          </a:extLst>
        </p:cNvPr>
        <p:cNvGrpSpPr/>
        <p:nvPr/>
      </p:nvGrpSpPr>
      <p:grpSpPr>
        <a:xfrm>
          <a:off x="0" y="0"/>
          <a:ext cx="0" cy="0"/>
          <a:chOff x="0" y="0"/>
          <a:chExt cx="0" cy="0"/>
        </a:xfrm>
      </p:grpSpPr>
      <p:pic>
        <p:nvPicPr>
          <p:cNvPr id="22" name="Picture 21" descr="A green and white rectangular object with text&#10;&#10;AI-generated content may be incorrect.">
            <a:extLst>
              <a:ext uri="{FF2B5EF4-FFF2-40B4-BE49-F238E27FC236}">
                <a16:creationId xmlns:a16="http://schemas.microsoft.com/office/drawing/2014/main" id="{05519E92-3064-8FB9-FD01-784EC69567CC}"/>
              </a:ext>
            </a:extLst>
          </p:cNvPr>
          <p:cNvPicPr>
            <a:picLocks noChangeAspect="1"/>
          </p:cNvPicPr>
          <p:nvPr/>
        </p:nvPicPr>
        <p:blipFill>
          <a:blip r:embed="rId2"/>
          <a:stretch>
            <a:fillRect/>
          </a:stretch>
        </p:blipFill>
        <p:spPr>
          <a:xfrm>
            <a:off x="1879600" y="40530"/>
            <a:ext cx="8823392" cy="6776940"/>
          </a:xfrm>
          <a:prstGeom prst="rect">
            <a:avLst/>
          </a:prstGeom>
        </p:spPr>
      </p:pic>
    </p:spTree>
    <p:extLst>
      <p:ext uri="{BB962C8B-B14F-4D97-AF65-F5344CB8AC3E}">
        <p14:creationId xmlns:p14="http://schemas.microsoft.com/office/powerpoint/2010/main" val="1727664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42D1F6-8FA4-A372-0A81-8187C4FBD9E6}"/>
            </a:ext>
          </a:extLst>
        </p:cNvPr>
        <p:cNvGrpSpPr/>
        <p:nvPr/>
      </p:nvGrpSpPr>
      <p:grpSpPr>
        <a:xfrm>
          <a:off x="0" y="0"/>
          <a:ext cx="0" cy="0"/>
          <a:chOff x="0" y="0"/>
          <a:chExt cx="0" cy="0"/>
        </a:xfrm>
      </p:grpSpPr>
      <p:pic>
        <p:nvPicPr>
          <p:cNvPr id="20" name="Picture 19" descr="A close-up of a brochure&#10;&#10;AI-generated content may be incorrect.">
            <a:extLst>
              <a:ext uri="{FF2B5EF4-FFF2-40B4-BE49-F238E27FC236}">
                <a16:creationId xmlns:a16="http://schemas.microsoft.com/office/drawing/2014/main" id="{648EB050-3F1C-481B-D9B4-4D717BB3D2CB}"/>
              </a:ext>
            </a:extLst>
          </p:cNvPr>
          <p:cNvPicPr>
            <a:picLocks noChangeAspect="1"/>
          </p:cNvPicPr>
          <p:nvPr/>
        </p:nvPicPr>
        <p:blipFill>
          <a:blip r:embed="rId2"/>
          <a:stretch>
            <a:fillRect/>
          </a:stretch>
        </p:blipFill>
        <p:spPr>
          <a:xfrm>
            <a:off x="1845734" y="80425"/>
            <a:ext cx="8823392" cy="6697149"/>
          </a:xfrm>
          <a:prstGeom prst="rect">
            <a:avLst/>
          </a:prstGeom>
        </p:spPr>
      </p:pic>
    </p:spTree>
    <p:extLst>
      <p:ext uri="{BB962C8B-B14F-4D97-AF65-F5344CB8AC3E}">
        <p14:creationId xmlns:p14="http://schemas.microsoft.com/office/powerpoint/2010/main" val="353104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31D95F-0492-F299-D7AD-2DAB198263B7}"/>
            </a:ext>
          </a:extLst>
        </p:cNvPr>
        <p:cNvGrpSpPr/>
        <p:nvPr/>
      </p:nvGrpSpPr>
      <p:grpSpPr>
        <a:xfrm>
          <a:off x="0" y="0"/>
          <a:ext cx="0" cy="0"/>
          <a:chOff x="0" y="0"/>
          <a:chExt cx="0" cy="0"/>
        </a:xfrm>
      </p:grpSpPr>
      <p:pic>
        <p:nvPicPr>
          <p:cNvPr id="18" name="Picture 17" descr="A black and white page with white text&#10;&#10;AI-generated content may be incorrect.">
            <a:extLst>
              <a:ext uri="{FF2B5EF4-FFF2-40B4-BE49-F238E27FC236}">
                <a16:creationId xmlns:a16="http://schemas.microsoft.com/office/drawing/2014/main" id="{CBD15930-1072-0DBE-7EFB-93FF69242111}"/>
              </a:ext>
            </a:extLst>
          </p:cNvPr>
          <p:cNvPicPr>
            <a:picLocks noChangeAspect="1"/>
          </p:cNvPicPr>
          <p:nvPr/>
        </p:nvPicPr>
        <p:blipFill>
          <a:blip r:embed="rId2"/>
          <a:stretch>
            <a:fillRect/>
          </a:stretch>
        </p:blipFill>
        <p:spPr>
          <a:xfrm>
            <a:off x="1684304" y="0"/>
            <a:ext cx="8823392" cy="6743079"/>
          </a:xfrm>
          <a:prstGeom prst="rect">
            <a:avLst/>
          </a:prstGeom>
        </p:spPr>
      </p:pic>
    </p:spTree>
    <p:extLst>
      <p:ext uri="{BB962C8B-B14F-4D97-AF65-F5344CB8AC3E}">
        <p14:creationId xmlns:p14="http://schemas.microsoft.com/office/powerpoint/2010/main" val="1515916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FED627-E6D4-EE57-C2D9-D57174BF52DD}"/>
            </a:ext>
          </a:extLst>
        </p:cNvPr>
        <p:cNvGrpSpPr/>
        <p:nvPr/>
      </p:nvGrpSpPr>
      <p:grpSpPr>
        <a:xfrm>
          <a:off x="0" y="0"/>
          <a:ext cx="0" cy="0"/>
          <a:chOff x="0" y="0"/>
          <a:chExt cx="0" cy="0"/>
        </a:xfrm>
      </p:grpSpPr>
      <p:pic>
        <p:nvPicPr>
          <p:cNvPr id="16" name="Picture 15" descr="A green and white text on a green background&#10;&#10;AI-generated content may be incorrect.">
            <a:extLst>
              <a:ext uri="{FF2B5EF4-FFF2-40B4-BE49-F238E27FC236}">
                <a16:creationId xmlns:a16="http://schemas.microsoft.com/office/drawing/2014/main" id="{173F8497-A6C4-D197-F785-5D3BE83E81F6}"/>
              </a:ext>
            </a:extLst>
          </p:cNvPr>
          <p:cNvPicPr>
            <a:picLocks noChangeAspect="1"/>
          </p:cNvPicPr>
          <p:nvPr/>
        </p:nvPicPr>
        <p:blipFill>
          <a:blip r:embed="rId2"/>
          <a:stretch>
            <a:fillRect/>
          </a:stretch>
        </p:blipFill>
        <p:spPr>
          <a:xfrm>
            <a:off x="1870170" y="0"/>
            <a:ext cx="8823392" cy="6779323"/>
          </a:xfrm>
          <a:prstGeom prst="rect">
            <a:avLst/>
          </a:prstGeom>
        </p:spPr>
      </p:pic>
    </p:spTree>
    <p:extLst>
      <p:ext uri="{BB962C8B-B14F-4D97-AF65-F5344CB8AC3E}">
        <p14:creationId xmlns:p14="http://schemas.microsoft.com/office/powerpoint/2010/main" val="303031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D-27_Group-ph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2551" y="0"/>
            <a:ext cx="9909449" cy="6857999"/>
          </a:xfrm>
          <a:prstGeom prst="rect">
            <a:avLst/>
          </a:prstGeom>
        </p:spPr>
      </p:pic>
      <p:sp>
        <p:nvSpPr>
          <p:cNvPr id="3" name="Oval 2"/>
          <p:cNvSpPr/>
          <p:nvPr/>
        </p:nvSpPr>
        <p:spPr>
          <a:xfrm>
            <a:off x="3486016" y="2424941"/>
            <a:ext cx="1053324" cy="1004058"/>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63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7ED63-8F8E-DBA0-6BD8-FB95EFE3EF09}"/>
            </a:ext>
          </a:extLst>
        </p:cNvPr>
        <p:cNvGrpSpPr/>
        <p:nvPr/>
      </p:nvGrpSpPr>
      <p:grpSpPr>
        <a:xfrm>
          <a:off x="0" y="0"/>
          <a:ext cx="0" cy="0"/>
          <a:chOff x="0" y="0"/>
          <a:chExt cx="0" cy="0"/>
        </a:xfrm>
      </p:grpSpPr>
      <p:pic>
        <p:nvPicPr>
          <p:cNvPr id="14" name="Picture 13" descr="A brochure with text and images&#10;&#10;AI-generated content may be incorrect.">
            <a:extLst>
              <a:ext uri="{FF2B5EF4-FFF2-40B4-BE49-F238E27FC236}">
                <a16:creationId xmlns:a16="http://schemas.microsoft.com/office/drawing/2014/main" id="{AB9CB6C4-0422-DE31-6135-449901D8E40E}"/>
              </a:ext>
            </a:extLst>
          </p:cNvPr>
          <p:cNvPicPr>
            <a:picLocks noChangeAspect="1"/>
          </p:cNvPicPr>
          <p:nvPr/>
        </p:nvPicPr>
        <p:blipFill>
          <a:blip r:embed="rId2"/>
          <a:stretch>
            <a:fillRect/>
          </a:stretch>
        </p:blipFill>
        <p:spPr>
          <a:xfrm>
            <a:off x="1684304" y="27319"/>
            <a:ext cx="8823392" cy="6830681"/>
          </a:xfrm>
          <a:prstGeom prst="rect">
            <a:avLst/>
          </a:prstGeom>
        </p:spPr>
      </p:pic>
    </p:spTree>
    <p:extLst>
      <p:ext uri="{BB962C8B-B14F-4D97-AF65-F5344CB8AC3E}">
        <p14:creationId xmlns:p14="http://schemas.microsoft.com/office/powerpoint/2010/main" val="332299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FD0D0F-A577-FB18-2B0C-8FDBD34C4FE0}"/>
            </a:ext>
          </a:extLst>
        </p:cNvPr>
        <p:cNvGrpSpPr/>
        <p:nvPr/>
      </p:nvGrpSpPr>
      <p:grpSpPr>
        <a:xfrm>
          <a:off x="0" y="0"/>
          <a:ext cx="0" cy="0"/>
          <a:chOff x="0" y="0"/>
          <a:chExt cx="0" cy="0"/>
        </a:xfrm>
      </p:grpSpPr>
      <p:pic>
        <p:nvPicPr>
          <p:cNvPr id="12" name="Picture 11" descr="A black and white page with text&#10;&#10;AI-generated content may be incorrect.">
            <a:extLst>
              <a:ext uri="{FF2B5EF4-FFF2-40B4-BE49-F238E27FC236}">
                <a16:creationId xmlns:a16="http://schemas.microsoft.com/office/drawing/2014/main" id="{BB3D81AC-F07E-F404-3F9E-AD55F81ECD55}"/>
              </a:ext>
            </a:extLst>
          </p:cNvPr>
          <p:cNvPicPr>
            <a:picLocks noChangeAspect="1"/>
          </p:cNvPicPr>
          <p:nvPr/>
        </p:nvPicPr>
        <p:blipFill>
          <a:blip r:embed="rId2"/>
          <a:stretch>
            <a:fillRect/>
          </a:stretch>
        </p:blipFill>
        <p:spPr>
          <a:xfrm>
            <a:off x="1684304" y="29641"/>
            <a:ext cx="8823392" cy="6828359"/>
          </a:xfrm>
          <a:prstGeom prst="rect">
            <a:avLst/>
          </a:prstGeom>
        </p:spPr>
      </p:pic>
    </p:spTree>
    <p:extLst>
      <p:ext uri="{BB962C8B-B14F-4D97-AF65-F5344CB8AC3E}">
        <p14:creationId xmlns:p14="http://schemas.microsoft.com/office/powerpoint/2010/main" val="73290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267273-8A07-5755-CF5A-FDBF0C7672EF}"/>
            </a:ext>
          </a:extLst>
        </p:cNvPr>
        <p:cNvGrpSpPr/>
        <p:nvPr/>
      </p:nvGrpSpPr>
      <p:grpSpPr>
        <a:xfrm>
          <a:off x="0" y="0"/>
          <a:ext cx="0" cy="0"/>
          <a:chOff x="0" y="0"/>
          <a:chExt cx="0" cy="0"/>
        </a:xfrm>
      </p:grpSpPr>
      <p:pic>
        <p:nvPicPr>
          <p:cNvPr id="10" name="Picture 9" descr="A green and white brochure&#10;&#10;AI-generated content may be incorrect.">
            <a:extLst>
              <a:ext uri="{FF2B5EF4-FFF2-40B4-BE49-F238E27FC236}">
                <a16:creationId xmlns:a16="http://schemas.microsoft.com/office/drawing/2014/main" id="{6134DE23-8EC3-F8B8-A9F0-893329506A98}"/>
              </a:ext>
            </a:extLst>
          </p:cNvPr>
          <p:cNvPicPr>
            <a:picLocks noChangeAspect="1"/>
          </p:cNvPicPr>
          <p:nvPr/>
        </p:nvPicPr>
        <p:blipFill>
          <a:blip r:embed="rId2"/>
          <a:stretch>
            <a:fillRect/>
          </a:stretch>
        </p:blipFill>
        <p:spPr>
          <a:xfrm>
            <a:off x="1944813" y="42265"/>
            <a:ext cx="8823392" cy="6815735"/>
          </a:xfrm>
          <a:prstGeom prst="rect">
            <a:avLst/>
          </a:prstGeom>
        </p:spPr>
      </p:pic>
    </p:spTree>
    <p:extLst>
      <p:ext uri="{BB962C8B-B14F-4D97-AF65-F5344CB8AC3E}">
        <p14:creationId xmlns:p14="http://schemas.microsoft.com/office/powerpoint/2010/main" val="3450099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A46ADC-D15A-70B4-3407-EC832727F4C8}"/>
            </a:ext>
          </a:extLst>
        </p:cNvPr>
        <p:cNvGrpSpPr/>
        <p:nvPr/>
      </p:nvGrpSpPr>
      <p:grpSpPr>
        <a:xfrm>
          <a:off x="0" y="0"/>
          <a:ext cx="0" cy="0"/>
          <a:chOff x="0" y="0"/>
          <a:chExt cx="0" cy="0"/>
        </a:xfrm>
      </p:grpSpPr>
      <p:pic>
        <p:nvPicPr>
          <p:cNvPr id="8" name="Picture 7" descr="A page of a brochure&#10;&#10;AI-generated content may be incorrect.">
            <a:extLst>
              <a:ext uri="{FF2B5EF4-FFF2-40B4-BE49-F238E27FC236}">
                <a16:creationId xmlns:a16="http://schemas.microsoft.com/office/drawing/2014/main" id="{591DBD9C-095A-A655-D242-7E34647B275F}"/>
              </a:ext>
            </a:extLst>
          </p:cNvPr>
          <p:cNvPicPr>
            <a:picLocks noChangeAspect="1"/>
          </p:cNvPicPr>
          <p:nvPr/>
        </p:nvPicPr>
        <p:blipFill>
          <a:blip r:embed="rId2"/>
          <a:stretch>
            <a:fillRect/>
          </a:stretch>
        </p:blipFill>
        <p:spPr>
          <a:xfrm>
            <a:off x="1845733" y="0"/>
            <a:ext cx="8823392" cy="6822739"/>
          </a:xfrm>
          <a:prstGeom prst="rect">
            <a:avLst/>
          </a:prstGeom>
        </p:spPr>
      </p:pic>
    </p:spTree>
    <p:extLst>
      <p:ext uri="{BB962C8B-B14F-4D97-AF65-F5344CB8AC3E}">
        <p14:creationId xmlns:p14="http://schemas.microsoft.com/office/powerpoint/2010/main" val="3861609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31028-A835-BF8C-5454-00D4EAA50A1D}"/>
            </a:ext>
          </a:extLst>
        </p:cNvPr>
        <p:cNvGrpSpPr/>
        <p:nvPr/>
      </p:nvGrpSpPr>
      <p:grpSpPr>
        <a:xfrm>
          <a:off x="0" y="0"/>
          <a:ext cx="0" cy="0"/>
          <a:chOff x="0" y="0"/>
          <a:chExt cx="0" cy="0"/>
        </a:xfrm>
      </p:grpSpPr>
      <p:pic>
        <p:nvPicPr>
          <p:cNvPr id="6" name="Picture 5" descr="A black and white text on a black and white background&#10;&#10;AI-generated content may be incorrect.">
            <a:extLst>
              <a:ext uri="{FF2B5EF4-FFF2-40B4-BE49-F238E27FC236}">
                <a16:creationId xmlns:a16="http://schemas.microsoft.com/office/drawing/2014/main" id="{3EB34BE3-2021-CE5B-26D0-9153AF314898}"/>
              </a:ext>
            </a:extLst>
          </p:cNvPr>
          <p:cNvPicPr>
            <a:picLocks noChangeAspect="1"/>
          </p:cNvPicPr>
          <p:nvPr/>
        </p:nvPicPr>
        <p:blipFill>
          <a:blip r:embed="rId2"/>
          <a:stretch>
            <a:fillRect/>
          </a:stretch>
        </p:blipFill>
        <p:spPr>
          <a:xfrm>
            <a:off x="1684304" y="0"/>
            <a:ext cx="8823392" cy="6802218"/>
          </a:xfrm>
          <a:prstGeom prst="rect">
            <a:avLst/>
          </a:prstGeom>
        </p:spPr>
      </p:pic>
    </p:spTree>
    <p:extLst>
      <p:ext uri="{BB962C8B-B14F-4D97-AF65-F5344CB8AC3E}">
        <p14:creationId xmlns:p14="http://schemas.microsoft.com/office/powerpoint/2010/main" val="37958052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72065-A585-EC87-6246-BC41131100FE}"/>
            </a:ext>
          </a:extLst>
        </p:cNvPr>
        <p:cNvGrpSpPr/>
        <p:nvPr/>
      </p:nvGrpSpPr>
      <p:grpSpPr>
        <a:xfrm>
          <a:off x="0" y="0"/>
          <a:ext cx="0" cy="0"/>
          <a:chOff x="0" y="0"/>
          <a:chExt cx="0" cy="0"/>
        </a:xfrm>
      </p:grpSpPr>
      <p:pic>
        <p:nvPicPr>
          <p:cNvPr id="4" name="Picture 3" descr="A close-up of a book&#10;&#10;AI-generated content may be incorrect.">
            <a:extLst>
              <a:ext uri="{FF2B5EF4-FFF2-40B4-BE49-F238E27FC236}">
                <a16:creationId xmlns:a16="http://schemas.microsoft.com/office/drawing/2014/main" id="{9A89A136-ACCA-2602-508A-B13BD7D733ED}"/>
              </a:ext>
            </a:extLst>
          </p:cNvPr>
          <p:cNvPicPr>
            <a:picLocks noChangeAspect="1"/>
          </p:cNvPicPr>
          <p:nvPr/>
        </p:nvPicPr>
        <p:blipFill>
          <a:blip r:embed="rId2"/>
          <a:stretch>
            <a:fillRect/>
          </a:stretch>
        </p:blipFill>
        <p:spPr>
          <a:xfrm>
            <a:off x="1641408" y="-1"/>
            <a:ext cx="8823392" cy="6791959"/>
          </a:xfrm>
          <a:prstGeom prst="rect">
            <a:avLst/>
          </a:prstGeom>
        </p:spPr>
      </p:pic>
    </p:spTree>
    <p:extLst>
      <p:ext uri="{BB962C8B-B14F-4D97-AF65-F5344CB8AC3E}">
        <p14:creationId xmlns:p14="http://schemas.microsoft.com/office/powerpoint/2010/main" val="3212555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50169" y="2921168"/>
            <a:ext cx="994183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6000" dirty="0">
                <a:solidFill>
                  <a:schemeClr val="bg1"/>
                </a:solidFill>
                <a:latin typeface="November Std Reg" pitchFamily="2" charset="77"/>
                <a:ea typeface="November Std Reg" pitchFamily="2" charset="77"/>
                <a:cs typeface="Helvetica"/>
              </a:rPr>
              <a:t>workshop </a:t>
            </a:r>
            <a:r>
              <a:rPr lang="en-US" sz="6000" dirty="0">
                <a:solidFill>
                  <a:schemeClr val="accent6">
                    <a:lumMod val="75000"/>
                  </a:schemeClr>
                </a:solidFill>
                <a:latin typeface="November Std Reg" pitchFamily="2" charset="77"/>
                <a:ea typeface="November Std Reg" pitchFamily="2" charset="77"/>
                <a:cs typeface="Helvetica"/>
              </a:rPr>
              <a:t>reflection #1</a:t>
            </a:r>
          </a:p>
        </p:txBody>
      </p:sp>
    </p:spTree>
    <p:extLst>
      <p:ext uri="{BB962C8B-B14F-4D97-AF65-F5344CB8AC3E}">
        <p14:creationId xmlns:p14="http://schemas.microsoft.com/office/powerpoint/2010/main" val="873681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2EF153-F132-514C-8FDA-0DB2833C0017}"/>
              </a:ext>
            </a:extLst>
          </p:cNvPr>
          <p:cNvGrpSpPr/>
          <p:nvPr/>
        </p:nvGrpSpPr>
        <p:grpSpPr>
          <a:xfrm>
            <a:off x="585107" y="1813833"/>
            <a:ext cx="11021785" cy="3785652"/>
            <a:chOff x="4724400" y="1843950"/>
            <a:chExt cx="8327732" cy="3785652"/>
          </a:xfrm>
        </p:grpSpPr>
        <p:sp>
          <p:nvSpPr>
            <p:cNvPr id="3" name="TextBox 3"/>
            <p:cNvSpPr txBox="1">
              <a:spLocks noChangeArrowheads="1"/>
            </p:cNvSpPr>
            <p:nvPr/>
          </p:nvSpPr>
          <p:spPr bwMode="auto">
            <a:xfrm>
              <a:off x="4724400" y="1843950"/>
              <a:ext cx="74676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0" dirty="0">
                  <a:solidFill>
                    <a:schemeClr val="bg1"/>
                  </a:solidFill>
                  <a:latin typeface="November Std Reg" pitchFamily="2" charset="77"/>
                  <a:ea typeface="November Std Reg" pitchFamily="2" charset="77"/>
                  <a:cs typeface="Helvetica"/>
                </a:rPr>
                <a:t>cultivating your</a:t>
              </a:r>
              <a:endParaRPr lang="en-US" sz="12000" dirty="0">
                <a:solidFill>
                  <a:srgbClr val="00B0F0"/>
                </a:solidFill>
                <a:latin typeface="November Std Reg" pitchFamily="2" charset="77"/>
                <a:ea typeface="November Std Reg" pitchFamily="2" charset="77"/>
                <a:cs typeface="Helvetica"/>
              </a:endParaRPr>
            </a:p>
          </p:txBody>
        </p:sp>
        <p:sp>
          <p:nvSpPr>
            <p:cNvPr id="4" name="TextBox 3">
              <a:extLst>
                <a:ext uri="{FF2B5EF4-FFF2-40B4-BE49-F238E27FC236}">
                  <a16:creationId xmlns:a16="http://schemas.microsoft.com/office/drawing/2014/main" id="{667CE36B-CEE8-C047-B509-282B063C9EE7}"/>
                </a:ext>
              </a:extLst>
            </p:cNvPr>
            <p:cNvSpPr txBox="1">
              <a:spLocks noChangeArrowheads="1"/>
            </p:cNvSpPr>
            <p:nvPr/>
          </p:nvSpPr>
          <p:spPr bwMode="auto">
            <a:xfrm>
              <a:off x="5584532" y="2361658"/>
              <a:ext cx="74676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0" dirty="0">
                  <a:solidFill>
                    <a:schemeClr val="accent6">
                      <a:lumMod val="75000"/>
                    </a:schemeClr>
                  </a:solidFill>
                  <a:latin typeface="November Std Reg" pitchFamily="2" charset="77"/>
                  <a:ea typeface="November Std Reg" pitchFamily="2" charset="77"/>
                  <a:cs typeface="Helvetica"/>
                </a:rPr>
                <a:t>why?</a:t>
              </a:r>
            </a:p>
          </p:txBody>
        </p:sp>
      </p:grpSp>
    </p:spTree>
    <p:extLst>
      <p:ext uri="{BB962C8B-B14F-4D97-AF65-F5344CB8AC3E}">
        <p14:creationId xmlns:p14="http://schemas.microsoft.com/office/powerpoint/2010/main" val="148558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232355" y="1997839"/>
            <a:ext cx="9941831"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6000" dirty="0">
                <a:solidFill>
                  <a:schemeClr val="accent6">
                    <a:lumMod val="75000"/>
                  </a:schemeClr>
                </a:solidFill>
                <a:latin typeface="November Std Reg" pitchFamily="2" charset="77"/>
                <a:ea typeface="November Std Reg" pitchFamily="2" charset="77"/>
                <a:cs typeface="Helvetica"/>
              </a:rPr>
              <a:t>Why is dismantling </a:t>
            </a:r>
          </a:p>
          <a:p>
            <a:pPr algn="ctr"/>
            <a:r>
              <a:rPr lang="en-US" sz="6000" dirty="0">
                <a:solidFill>
                  <a:schemeClr val="bg1"/>
                </a:solidFill>
                <a:latin typeface="November Std Reg" pitchFamily="2" charset="77"/>
                <a:ea typeface="November Std Reg" pitchFamily="2" charset="77"/>
                <a:cs typeface="Helvetica"/>
              </a:rPr>
              <a:t>injustice and inequity </a:t>
            </a:r>
            <a:r>
              <a:rPr lang="en-US" sz="6000" dirty="0">
                <a:solidFill>
                  <a:schemeClr val="accent6">
                    <a:lumMod val="75000"/>
                  </a:schemeClr>
                </a:solidFill>
                <a:latin typeface="November Std Reg" pitchFamily="2" charset="77"/>
                <a:ea typeface="November Std Reg" pitchFamily="2" charset="77"/>
                <a:cs typeface="Helvetica"/>
              </a:rPr>
              <a:t>important to you?</a:t>
            </a:r>
          </a:p>
        </p:txBody>
      </p:sp>
    </p:spTree>
    <p:extLst>
      <p:ext uri="{BB962C8B-B14F-4D97-AF65-F5344CB8AC3E}">
        <p14:creationId xmlns:p14="http://schemas.microsoft.com/office/powerpoint/2010/main" val="16943667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878569" y="1497316"/>
            <a:ext cx="4451077"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dirty="0">
                <a:solidFill>
                  <a:schemeClr val="accent6">
                    <a:lumMod val="75000"/>
                  </a:schemeClr>
                </a:solidFill>
                <a:latin typeface="November Std Reg" pitchFamily="2" charset="77"/>
                <a:ea typeface="November Std Reg" pitchFamily="2" charset="77"/>
                <a:cs typeface="Helvetica"/>
              </a:rPr>
              <a:t>Three Whys:</a:t>
            </a:r>
          </a:p>
          <a:p>
            <a:r>
              <a:rPr lang="en-US" sz="2800" dirty="0">
                <a:solidFill>
                  <a:schemeClr val="bg1"/>
                </a:solidFill>
                <a:latin typeface="November Std Reg" pitchFamily="2" charset="77"/>
                <a:ea typeface="November Std Reg" pitchFamily="2" charset="77"/>
                <a:cs typeface="Helvetica"/>
              </a:rPr>
              <a:t>moments of clarity</a:t>
            </a:r>
          </a:p>
        </p:txBody>
      </p:sp>
      <p:sp>
        <p:nvSpPr>
          <p:cNvPr id="4" name="TextBox 3">
            <a:extLst>
              <a:ext uri="{FF2B5EF4-FFF2-40B4-BE49-F238E27FC236}">
                <a16:creationId xmlns:a16="http://schemas.microsoft.com/office/drawing/2014/main" id="{CC71B3C6-9DA8-C548-BBA0-A20F4E0BFBC2}"/>
              </a:ext>
            </a:extLst>
          </p:cNvPr>
          <p:cNvSpPr txBox="1">
            <a:spLocks noChangeArrowheads="1"/>
          </p:cNvSpPr>
          <p:nvPr/>
        </p:nvSpPr>
        <p:spPr bwMode="auto">
          <a:xfrm>
            <a:off x="5677988" y="1761980"/>
            <a:ext cx="5448208"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chemeClr val="bg1"/>
                </a:solidFill>
                <a:latin typeface="November Std Reg" pitchFamily="2" charset="77"/>
                <a:ea typeface="November Std Reg" pitchFamily="2" charset="77"/>
                <a:cs typeface="Helvetica"/>
              </a:rPr>
              <a:t>A volunteer reads their statement</a:t>
            </a:r>
          </a:p>
          <a:p>
            <a:endParaRPr lang="en-US" sz="2800" dirty="0">
              <a:solidFill>
                <a:schemeClr val="bg1"/>
              </a:solidFill>
              <a:latin typeface="November Std Reg" pitchFamily="2" charset="77"/>
              <a:ea typeface="November Std Reg" pitchFamily="2" charset="77"/>
              <a:cs typeface="Helvetica"/>
            </a:endParaRPr>
          </a:p>
          <a:p>
            <a:r>
              <a:rPr lang="en-US" sz="2800" dirty="0">
                <a:solidFill>
                  <a:schemeClr val="bg1"/>
                </a:solidFill>
                <a:latin typeface="November Std Reg" pitchFamily="2" charset="77"/>
                <a:ea typeface="November Std Reg" pitchFamily="2" charset="77"/>
                <a:cs typeface="Helvetica"/>
              </a:rPr>
              <a:t>1</a:t>
            </a:r>
            <a:r>
              <a:rPr lang="en-US" sz="2800" baseline="30000" dirty="0">
                <a:solidFill>
                  <a:schemeClr val="bg1"/>
                </a:solidFill>
                <a:latin typeface="November Std Reg" pitchFamily="2" charset="77"/>
                <a:ea typeface="November Std Reg" pitchFamily="2" charset="77"/>
                <a:cs typeface="Helvetica"/>
              </a:rPr>
              <a:t>st</a:t>
            </a:r>
            <a:r>
              <a:rPr lang="en-US" sz="2800" dirty="0">
                <a:solidFill>
                  <a:schemeClr val="bg1"/>
                </a:solidFill>
                <a:latin typeface="November Std Reg" pitchFamily="2" charset="77"/>
                <a:ea typeface="November Std Reg" pitchFamily="2" charset="77"/>
                <a:cs typeface="Helvetica"/>
              </a:rPr>
              <a:t> person asks “why”</a:t>
            </a:r>
          </a:p>
          <a:p>
            <a:r>
              <a:rPr lang="en-US" sz="2800" dirty="0">
                <a:solidFill>
                  <a:schemeClr val="bg1"/>
                </a:solidFill>
                <a:latin typeface="November Std Reg" pitchFamily="2" charset="77"/>
                <a:ea typeface="November Std Reg" pitchFamily="2" charset="77"/>
                <a:cs typeface="Helvetica"/>
              </a:rPr>
              <a:t>Volunteer responds…</a:t>
            </a:r>
          </a:p>
          <a:p>
            <a:endParaRPr lang="en-US" sz="2800" dirty="0">
              <a:solidFill>
                <a:schemeClr val="bg1"/>
              </a:solidFill>
              <a:latin typeface="November Std Reg" pitchFamily="2" charset="77"/>
              <a:ea typeface="November Std Reg" pitchFamily="2" charset="77"/>
              <a:cs typeface="Helvetica"/>
            </a:endParaRPr>
          </a:p>
          <a:p>
            <a:r>
              <a:rPr lang="en-US" sz="2800" dirty="0">
                <a:solidFill>
                  <a:schemeClr val="bg1"/>
                </a:solidFill>
                <a:latin typeface="November Std Reg" pitchFamily="2" charset="77"/>
                <a:ea typeface="November Std Reg" pitchFamily="2" charset="77"/>
                <a:cs typeface="Helvetica"/>
              </a:rPr>
              <a:t>2nd person asks “why”</a:t>
            </a:r>
          </a:p>
          <a:p>
            <a:r>
              <a:rPr lang="en-US" sz="2800" dirty="0">
                <a:solidFill>
                  <a:schemeClr val="bg1"/>
                </a:solidFill>
                <a:latin typeface="November Std Reg" pitchFamily="2" charset="77"/>
                <a:ea typeface="November Std Reg" pitchFamily="2" charset="77"/>
                <a:cs typeface="Helvetica"/>
              </a:rPr>
              <a:t>Volunteer responds…</a:t>
            </a:r>
          </a:p>
          <a:p>
            <a:endParaRPr lang="en-US" sz="2800" dirty="0">
              <a:solidFill>
                <a:schemeClr val="bg1"/>
              </a:solidFill>
              <a:latin typeface="November Std Reg" pitchFamily="2" charset="77"/>
              <a:ea typeface="November Std Reg" pitchFamily="2" charset="77"/>
              <a:cs typeface="Helvetica"/>
            </a:endParaRPr>
          </a:p>
        </p:txBody>
      </p:sp>
    </p:spTree>
    <p:extLst>
      <p:ext uri="{BB962C8B-B14F-4D97-AF65-F5344CB8AC3E}">
        <p14:creationId xmlns:p14="http://schemas.microsoft.com/office/powerpoint/2010/main" val="182675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Exchange-Square.jpg">
            <a:extLst>
              <a:ext uri="{FF2B5EF4-FFF2-40B4-BE49-F238E27FC236}">
                <a16:creationId xmlns:a16="http://schemas.microsoft.com/office/drawing/2014/main" id="{2B25B98F-5279-2249-9D72-E0ED0F0816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62750" cy="686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974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50169" y="2921168"/>
            <a:ext cx="994183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6000" dirty="0">
                <a:solidFill>
                  <a:schemeClr val="bg1"/>
                </a:solidFill>
                <a:latin typeface="November Std Reg" pitchFamily="2" charset="77"/>
                <a:ea typeface="November Std Reg" pitchFamily="2" charset="77"/>
                <a:cs typeface="Helvetica"/>
              </a:rPr>
              <a:t>workshop </a:t>
            </a:r>
            <a:r>
              <a:rPr lang="en-US" sz="6000" dirty="0">
                <a:solidFill>
                  <a:schemeClr val="accent6">
                    <a:lumMod val="75000"/>
                  </a:schemeClr>
                </a:solidFill>
                <a:latin typeface="November Std Reg" pitchFamily="2" charset="77"/>
                <a:ea typeface="November Std Reg" pitchFamily="2" charset="77"/>
                <a:cs typeface="Helvetica"/>
              </a:rPr>
              <a:t>reflection #2</a:t>
            </a:r>
          </a:p>
        </p:txBody>
      </p:sp>
    </p:spTree>
    <p:extLst>
      <p:ext uri="{BB962C8B-B14F-4D97-AF65-F5344CB8AC3E}">
        <p14:creationId xmlns:p14="http://schemas.microsoft.com/office/powerpoint/2010/main" val="2359219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2EF153-F132-514C-8FDA-0DB2833C0017}"/>
              </a:ext>
            </a:extLst>
          </p:cNvPr>
          <p:cNvGrpSpPr/>
          <p:nvPr/>
        </p:nvGrpSpPr>
        <p:grpSpPr>
          <a:xfrm>
            <a:off x="-1371600" y="1490008"/>
            <a:ext cx="11176000" cy="3524041"/>
            <a:chOff x="3924300" y="1807508"/>
            <a:chExt cx="11176000" cy="3524041"/>
          </a:xfrm>
        </p:grpSpPr>
        <p:sp>
          <p:nvSpPr>
            <p:cNvPr id="4" name="TextBox 3">
              <a:extLst>
                <a:ext uri="{FF2B5EF4-FFF2-40B4-BE49-F238E27FC236}">
                  <a16:creationId xmlns:a16="http://schemas.microsoft.com/office/drawing/2014/main" id="{667CE36B-CEE8-C047-B509-282B063C9EE7}"/>
                </a:ext>
              </a:extLst>
            </p:cNvPr>
            <p:cNvSpPr txBox="1">
              <a:spLocks noChangeArrowheads="1"/>
            </p:cNvSpPr>
            <p:nvPr/>
          </p:nvSpPr>
          <p:spPr bwMode="auto">
            <a:xfrm>
              <a:off x="3924300" y="2161450"/>
              <a:ext cx="111760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0" dirty="0">
                  <a:solidFill>
                    <a:schemeClr val="accent6">
                      <a:lumMod val="75000"/>
                    </a:schemeClr>
                  </a:solidFill>
                  <a:latin typeface="November Std Reg" pitchFamily="2" charset="77"/>
                  <a:ea typeface="November Std Reg" pitchFamily="2" charset="77"/>
                  <a:cs typeface="Helvetica"/>
                </a:rPr>
                <a:t>language</a:t>
              </a:r>
            </a:p>
          </p:txBody>
        </p:sp>
        <p:sp>
          <p:nvSpPr>
            <p:cNvPr id="3" name="TextBox 3"/>
            <p:cNvSpPr txBox="1">
              <a:spLocks noChangeArrowheads="1"/>
            </p:cNvSpPr>
            <p:nvPr/>
          </p:nvSpPr>
          <p:spPr bwMode="auto">
            <a:xfrm>
              <a:off x="5422900" y="1807508"/>
              <a:ext cx="7467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0" dirty="0">
                  <a:solidFill>
                    <a:schemeClr val="bg1"/>
                  </a:solidFill>
                  <a:latin typeface="November Std Reg" pitchFamily="2" charset="77"/>
                  <a:ea typeface="November Std Reg" pitchFamily="2" charset="77"/>
                  <a:cs typeface="Helvetica"/>
                </a:rPr>
                <a:t>a just city </a:t>
              </a:r>
              <a:endParaRPr lang="en-US" sz="12000" dirty="0">
                <a:solidFill>
                  <a:srgbClr val="00B0F0"/>
                </a:solidFill>
                <a:latin typeface="November Std Reg" pitchFamily="2" charset="77"/>
                <a:ea typeface="November Std Reg" pitchFamily="2" charset="77"/>
                <a:cs typeface="Helvetica"/>
              </a:endParaRPr>
            </a:p>
          </p:txBody>
        </p:sp>
      </p:grpSp>
      <p:sp>
        <p:nvSpPr>
          <p:cNvPr id="5" name="TextBox 3">
            <a:extLst>
              <a:ext uri="{FF2B5EF4-FFF2-40B4-BE49-F238E27FC236}">
                <a16:creationId xmlns:a16="http://schemas.microsoft.com/office/drawing/2014/main" id="{D97FFDE6-D865-784B-8BBA-62B99FB2B2E1}"/>
              </a:ext>
            </a:extLst>
          </p:cNvPr>
          <p:cNvSpPr txBox="1">
            <a:spLocks noChangeArrowheads="1"/>
          </p:cNvSpPr>
          <p:nvPr/>
        </p:nvSpPr>
        <p:spPr bwMode="auto">
          <a:xfrm>
            <a:off x="8468937" y="4244439"/>
            <a:ext cx="37230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dirty="0">
                <a:solidFill>
                  <a:schemeClr val="bg1"/>
                </a:solidFill>
                <a:latin typeface="November Std Reg" pitchFamily="2" charset="77"/>
                <a:ea typeface="November Std Reg" pitchFamily="2" charset="77"/>
                <a:cs typeface="Helvetica"/>
              </a:rPr>
              <a:t>…words and meanings</a:t>
            </a:r>
            <a:endParaRPr lang="en-US" sz="2800" i="1" dirty="0">
              <a:solidFill>
                <a:srgbClr val="00B0F0"/>
              </a:solidFill>
              <a:latin typeface="November Std Reg" pitchFamily="2" charset="77"/>
              <a:ea typeface="November Std Reg" pitchFamily="2" charset="77"/>
              <a:cs typeface="Helvetica"/>
            </a:endParaRPr>
          </a:p>
        </p:txBody>
      </p:sp>
    </p:spTree>
    <p:extLst>
      <p:ext uri="{BB962C8B-B14F-4D97-AF65-F5344CB8AC3E}">
        <p14:creationId xmlns:p14="http://schemas.microsoft.com/office/powerpoint/2010/main" val="9398748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D7FAD0E6-EDFD-23E6-76D3-EE38B026B728}"/>
              </a:ext>
            </a:extLst>
          </p:cNvPr>
          <p:cNvPicPr>
            <a:picLocks noChangeAspect="1"/>
          </p:cNvPicPr>
          <p:nvPr/>
        </p:nvPicPr>
        <p:blipFill>
          <a:blip r:embed="rId2"/>
          <a:stretch>
            <a:fillRect/>
          </a:stretch>
        </p:blipFill>
        <p:spPr>
          <a:xfrm>
            <a:off x="910167" y="1593850"/>
            <a:ext cx="4749800" cy="3670300"/>
          </a:xfrm>
          <a:prstGeom prst="rect">
            <a:avLst/>
          </a:prstGeom>
        </p:spPr>
      </p:pic>
      <p:pic>
        <p:nvPicPr>
          <p:cNvPr id="6" name="Picture 5" descr="Table&#10;&#10;Description automatically generated">
            <a:extLst>
              <a:ext uri="{FF2B5EF4-FFF2-40B4-BE49-F238E27FC236}">
                <a16:creationId xmlns:a16="http://schemas.microsoft.com/office/drawing/2014/main" id="{19A456A0-55E0-1969-1257-88EEF7F2B74D}"/>
              </a:ext>
            </a:extLst>
          </p:cNvPr>
          <p:cNvPicPr>
            <a:picLocks noChangeAspect="1"/>
          </p:cNvPicPr>
          <p:nvPr/>
        </p:nvPicPr>
        <p:blipFill>
          <a:blip r:embed="rId3"/>
          <a:stretch>
            <a:fillRect/>
          </a:stretch>
        </p:blipFill>
        <p:spPr>
          <a:xfrm>
            <a:off x="6096000" y="1593850"/>
            <a:ext cx="4737100" cy="3657600"/>
          </a:xfrm>
          <a:prstGeom prst="rect">
            <a:avLst/>
          </a:prstGeom>
        </p:spPr>
      </p:pic>
    </p:spTree>
    <p:extLst>
      <p:ext uri="{BB962C8B-B14F-4D97-AF65-F5344CB8AC3E}">
        <p14:creationId xmlns:p14="http://schemas.microsoft.com/office/powerpoint/2010/main" val="2725654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31103</TotalTime>
  <Words>3549</Words>
  <Application>Microsoft Macintosh PowerPoint</Application>
  <PresentationFormat>Widescreen</PresentationFormat>
  <Paragraphs>422</Paragraphs>
  <Slides>92</Slides>
  <Notes>65</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92</vt:i4>
      </vt:variant>
    </vt:vector>
  </HeadingPairs>
  <TitlesOfParts>
    <vt:vector size="106" baseType="lpstr">
      <vt:lpstr>Arial</vt:lpstr>
      <vt:lpstr>Bebas Neue</vt:lpstr>
      <vt:lpstr>Bebas Neue Bold</vt:lpstr>
      <vt:lpstr>Calibri</vt:lpstr>
      <vt:lpstr>Calibri Light</vt:lpstr>
      <vt:lpstr>Century Gothic</vt:lpstr>
      <vt:lpstr>Franklin Gothic Medium</vt:lpstr>
      <vt:lpstr>Gill Sans</vt:lpstr>
      <vt:lpstr>Helvetica Neue</vt:lpstr>
      <vt:lpstr>Helvetica Neue Condensed</vt:lpstr>
      <vt:lpstr>November Std Bld</vt:lpstr>
      <vt:lpstr>November Std Reg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vt:lpstr>
      <vt:lpstr>PowerPoint Presentation</vt:lpstr>
      <vt:lpstr>PUBLISH</vt:lpstr>
      <vt:lpstr>exhibit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Griffin, Toni L.</cp:lastModifiedBy>
  <cp:revision>145</cp:revision>
  <dcterms:created xsi:type="dcterms:W3CDTF">2020-10-31T10:50:13Z</dcterms:created>
  <dcterms:modified xsi:type="dcterms:W3CDTF">2025-02-06T12:57:17Z</dcterms:modified>
  <cp:category/>
</cp:coreProperties>
</file>