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6" r:id="rId2"/>
    <p:sldId id="844" r:id="rId3"/>
    <p:sldId id="828" r:id="rId4"/>
    <p:sldId id="836" r:id="rId5"/>
    <p:sldId id="837" r:id="rId6"/>
    <p:sldId id="838" r:id="rId7"/>
    <p:sldId id="839" r:id="rId8"/>
    <p:sldId id="840" r:id="rId9"/>
    <p:sldId id="841" r:id="rId10"/>
    <p:sldId id="842" r:id="rId11"/>
    <p:sldId id="84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9AC44C-1A83-3449-A252-83D08A7A5878}">
          <p14:sldIdLst>
            <p14:sldId id="286"/>
            <p14:sldId id="844"/>
            <p14:sldId id="828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7FFE"/>
    <a:srgbClr val="FF40FF"/>
    <a:srgbClr val="FFC4FB"/>
    <a:srgbClr val="FFFFFF"/>
    <a:srgbClr val="D5FC79"/>
    <a:srgbClr val="FF789B"/>
    <a:srgbClr val="FF9300"/>
    <a:srgbClr val="D9D3C2"/>
    <a:srgbClr val="155C52"/>
    <a:srgbClr val="1B7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83"/>
    <p:restoredTop sz="95470"/>
  </p:normalViewPr>
  <p:slideViewPr>
    <p:cSldViewPr snapToGrid="0" snapToObjects="1">
      <p:cViewPr varScale="1">
        <p:scale>
          <a:sx n="115" d="100"/>
          <a:sy n="115" d="100"/>
        </p:scale>
        <p:origin x="42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24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luva Mbungela" userId="a3a2fad8-299a-4c8e-b436-d45df084d9e9" providerId="ADAL" clId="{1B1B33E4-112E-4A15-9171-A886F50A70CC}"/>
    <pc:docChg chg="modSld">
      <pc:chgData name="Xiluva Mbungela" userId="a3a2fad8-299a-4c8e-b436-d45df084d9e9" providerId="ADAL" clId="{1B1B33E4-112E-4A15-9171-A886F50A70CC}" dt="2025-02-06T17:03:50.793" v="0" actId="1076"/>
      <pc:docMkLst>
        <pc:docMk/>
      </pc:docMkLst>
      <pc:sldChg chg="modSp mod">
        <pc:chgData name="Xiluva Mbungela" userId="a3a2fad8-299a-4c8e-b436-d45df084d9e9" providerId="ADAL" clId="{1B1B33E4-112E-4A15-9171-A886F50A70CC}" dt="2025-02-06T17:03:50.793" v="0" actId="1076"/>
        <pc:sldMkLst>
          <pc:docMk/>
          <pc:sldMk cId="4284110308" sldId="843"/>
        </pc:sldMkLst>
        <pc:spChg chg="mod">
          <ac:chgData name="Xiluva Mbungela" userId="a3a2fad8-299a-4c8e-b436-d45df084d9e9" providerId="ADAL" clId="{1B1B33E4-112E-4A15-9171-A886F50A70CC}" dt="2025-02-06T17:03:50.793" v="0" actId="1076"/>
          <ac:spMkLst>
            <pc:docMk/>
            <pc:sldMk cId="4284110308" sldId="843"/>
            <ac:spMk id="11" creationId="{0D162FEB-877F-E200-1149-073F4EE008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77698-5162-5243-AE46-7C6668A493A6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98B18-29B0-C343-8230-7A4DACBE5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2ADF0B-09F0-354A-B38D-89BF1D8FF524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Planning theory should address:</a:t>
            </a:r>
          </a:p>
          <a:p>
            <a:r>
              <a:rPr lang="en-US" dirty="0">
                <a:solidFill>
                  <a:schemeClr val="bg1"/>
                </a:solidFill>
              </a:rPr>
              <a:t>What is the relationship between the urban context and outcome? </a:t>
            </a:r>
          </a:p>
          <a:p>
            <a:r>
              <a:rPr lang="en-US" dirty="0">
                <a:solidFill>
                  <a:schemeClr val="bg1"/>
                </a:solidFill>
              </a:rPr>
              <a:t>How does planning affect city users, including residents, commuters and visitors?</a:t>
            </a:r>
          </a:p>
          <a:p>
            <a:r>
              <a:rPr lang="en-US" dirty="0">
                <a:solidFill>
                  <a:schemeClr val="bg1"/>
                </a:solidFill>
              </a:rPr>
              <a:t>What principles should guide plan the formation, content and implementation?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1E1B-E3FB-CD70-81CE-A647BC72F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93E48FC1-6D4D-60E4-E5E4-516303414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10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811D9B0-E5F6-CE25-6F2B-778EDDF79F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DE62CB2-E85D-E3CA-1CF5-7C482E297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3934039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5F6A8-F0C7-A4B3-B0CE-D10C86B7A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009BDDA7-70B2-045B-EBFA-5619F5D93B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2ADF0B-09F0-354A-B38D-89BF1D8FF524}" type="slidenum">
              <a:rPr lang="en-US" sz="1200"/>
              <a:pPr/>
              <a:t>11</a:t>
            </a:fld>
            <a:endParaRPr lang="en-US" sz="1200" dirty="0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8A34A6FF-9CF5-55E1-6B10-8AD872526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276559C8-1763-78B3-A982-9D50C55B7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Planning theory should address:</a:t>
            </a:r>
          </a:p>
          <a:p>
            <a:r>
              <a:rPr lang="en-US" dirty="0">
                <a:solidFill>
                  <a:schemeClr val="bg1"/>
                </a:solidFill>
              </a:rPr>
              <a:t>What is the relationship between the urban context and outcome? </a:t>
            </a:r>
          </a:p>
          <a:p>
            <a:r>
              <a:rPr lang="en-US" dirty="0">
                <a:solidFill>
                  <a:schemeClr val="bg1"/>
                </a:solidFill>
              </a:rPr>
              <a:t>How does planning affect city users, including residents, commuters and visitors?</a:t>
            </a:r>
          </a:p>
          <a:p>
            <a:r>
              <a:rPr lang="en-US" dirty="0">
                <a:solidFill>
                  <a:schemeClr val="bg1"/>
                </a:solidFill>
              </a:rPr>
              <a:t>What principles should guide plan the formation, content and implementation?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5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2212-C9EB-7EDE-1DC0-15C5DE4E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A85C21B-B4B0-AF0E-38E6-F4DDA5DF0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2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E7E6BC29-573C-C6E2-F746-742F0214E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50422CE-6AC1-71EF-C9AF-177A666A9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417308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3</a:t>
            </a:fld>
            <a:endParaRPr lang="en-US" sz="1200" dirty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218486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012B4-15D1-A4C5-3C0B-DFC522E7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ADD8FC8-18AC-A72A-16BB-6022F1F5C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4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9CCAA317-B37E-0845-A4F5-7E221DB37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ADC2AA8-9713-7DF4-383F-78BF23A57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8998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544BC-8357-3476-521E-8E7B3BBA2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C683C9B-CC20-2D11-17B9-C65D8B181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5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80D517D-BB14-EE49-DF3B-06C238EA4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4BC8737-9976-5559-76D8-8945E55D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291314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5A117-984A-5900-004D-1A64771D7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F0C0A5C5-D55D-2CAD-EF71-80D361520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6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E9C44B78-5E63-57F2-B8BA-E8EF82635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31288B8-C82A-9A1B-3793-3A3F10D52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2709422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E8524-DD8E-10F8-041A-719EDC8B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C2E69AA9-9BE2-320D-1F7D-7DE4CD9A4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7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A17851E7-7D7E-DE87-220E-62EE90F70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70ED563-64DF-AF7A-FBC9-9AE862F72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3111990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BDDC-0307-EEF0-E7BC-41ACBC0D4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57BDCA36-2A0D-7731-AE33-F2222DD96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8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4B7AB733-6F3C-A36E-47DB-514E41903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14C3910-7728-AF3C-6787-7C67A3ACA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29428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1CD6A-EE03-AA15-FC22-CAB01E60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F6ABEB1D-C4E7-6409-F2B2-3EF0B4EC30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B8BD01-8D12-C841-9B09-45A26E1D010A}" type="slidenum">
              <a:rPr lang="en-US" sz="1200"/>
              <a:pPr/>
              <a:t>9</a:t>
            </a:fld>
            <a:endParaRPr lang="en-US" sz="12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C6B9AAF2-1B73-1E75-4618-1D2E5BD30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6C86858-23AF-56CE-C6CB-8ADE68334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Issues of race became more spatially pronounced – the effects still very present in today’s geography</a:t>
            </a:r>
          </a:p>
        </p:txBody>
      </p:sp>
    </p:spTree>
    <p:extLst>
      <p:ext uri="{BB962C8B-B14F-4D97-AF65-F5344CB8AC3E}">
        <p14:creationId xmlns:p14="http://schemas.microsoft.com/office/powerpoint/2010/main" val="236698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B906-22E4-7146-B86D-8AADD7605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F7FCE-61DB-1A43-82AB-A3C5F2181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64AA1-B2E3-6046-8A70-3AC933B3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0E258-0C38-C944-A22B-A5704F44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6BEF8-3B26-6E45-AFD7-DE00AC26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6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FBED-CC50-7644-832F-60621E0A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CF948E-4FA1-034A-B57D-ECB025F57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C9BE-D14A-004E-8220-D627B568A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08DFB-2CA3-8747-A7EB-3CFAB655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F425B-28E9-C846-B181-49E37410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2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A8EC4-3995-1A4F-8DD6-792C79E67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6ED4A-364F-8D4B-826A-76C5A7782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8B6E-9940-0744-A53C-B7D16671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165D-E811-D542-8535-EB4B5BD7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6612C-BFC2-6448-AC91-137DBD1E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5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48A52-9097-C241-B45D-473AAB3B1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C23B-63B0-6640-AD28-85A55405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0D036-D53C-1D40-AFA8-CB1B348F8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0EB79-49FA-5145-BF84-30E4AF34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9C068-3F72-904E-AB4E-217695BD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CD968-650C-1149-90B8-2820E577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07A6F-C204-AE4D-B498-BE5170D6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567B6-4B01-FC46-A861-E19E4E210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1364-C274-FE45-8B18-C52B13AD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EA92C-77DE-F54A-B59C-509A11DC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FD4FF-2511-EA4D-B383-7FF2F6D3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3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2D8E-BE95-A84D-A5A4-E4EE1E63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50FD7-1DDD-A94A-A555-FCC346F61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B514F-FFCA-4D49-B340-6AA5FF227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49170-7BDE-C744-AB80-BF6F345A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D3D59-5FD0-AE4A-87D9-E6E2A311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E737E-B45F-C74A-A3BB-E87F23CE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8ADF-D2AD-CC42-8514-3AD15353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75D0D-1711-AF45-B5C7-204D632B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DFB90-8717-0A4B-B1CA-3411FE40E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C70A3-078D-E143-8669-F5D8CA14E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487AFB-50AA-224A-88D4-70A965608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E1A209-A33B-C948-813B-C85039AE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7455B-ADE4-444E-8AA4-0C94884FB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57B79-7F1F-0E40-8112-616DFB1AE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5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E91A-1687-CD4C-8C57-4B0E6121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9045F-D4BF-B242-A8F4-C84637BC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5D668-935A-B241-A226-2E66960F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19B6F-0A5C-B74F-AAA8-C7077D0B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8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0FF6E-5CEC-1944-8B44-8CDCFFCF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30D41-E1C6-614C-A72A-633AD8C0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F2AD-15EC-0640-AE65-6D8AEC75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1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43F2-892D-064A-8E20-F5F6B985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9D874-970F-4D4D-BF06-004BF6AC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19A4F-F000-4449-83FD-32AC447F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1E589-4DDB-FB47-B20C-10B8D874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84663-63F9-3B41-A057-3C5474E5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28363-7F87-8A40-B15B-C847DAA9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94247-D722-F543-A865-B9337327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0E7E3-EF0C-F846-B854-AAAA64581A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E5089-AE54-A84B-9D43-CE93EA7A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A75AA-2874-C540-BDE3-B722B97B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6D671-9787-FC44-89B2-50248B80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611A-A230-154C-8347-6724E1D24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6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5A803-1197-9048-A17F-1D9EB42A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3CE3A-9CA4-1447-8D21-343A6FB1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7D877-3572-5B40-9561-B37DF3E92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DCDD6-F9C2-0342-B369-EE47C06FA4B2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20F2C-E920-F94F-9F8C-D8075E0B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3C5D9-E06E-0D48-9B48-054294685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80562-CCD3-924D-A14B-50528B58C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5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31454-241B-0B4D-836F-8F4B31C526E0}"/>
              </a:ext>
            </a:extLst>
          </p:cNvPr>
          <p:cNvGrpSpPr/>
          <p:nvPr/>
        </p:nvGrpSpPr>
        <p:grpSpPr>
          <a:xfrm>
            <a:off x="2727202" y="2467527"/>
            <a:ext cx="9141237" cy="1953426"/>
            <a:chOff x="3170218" y="2015458"/>
            <a:chExt cx="9141237" cy="1953426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902B21D2-00E4-C946-B17B-3EB8D2338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0218" y="2768555"/>
              <a:ext cx="91412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7200" b="1" dirty="0">
                  <a:solidFill>
                    <a:srgbClr val="D5FC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racial dot maps</a:t>
              </a: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5F5A1EC1-CF1D-EA4E-A59D-BBC2AA9ED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0218" y="2015458"/>
              <a:ext cx="91412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7200" b="1" dirty="0">
                  <a:ln>
                    <a:solidFill>
                      <a:schemeClr val="bg1"/>
                    </a:solidFill>
                  </a:ln>
                  <a:noFill/>
                  <a:latin typeface="Arial" panose="020B0604020202020204" pitchFamily="34" charset="0"/>
                  <a:cs typeface="Arial" panose="020B0604020202020204" pitchFamily="34" charset="0"/>
                </a:rPr>
                <a:t>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20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C7D8-6E62-5927-3679-C34A31E8B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E196CF81-FED0-57C0-8FCE-4062C279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482" y="215894"/>
            <a:ext cx="738303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 err="1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Suisin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 City, CA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BE4D16D-6D78-506D-5994-CB891C593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7F590-B028-A124-A93A-EA31CDEF39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8300" y="1298980"/>
            <a:ext cx="9315397" cy="54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F3E94-150E-2566-96FF-3F2B1D448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11B6AA3F-4B20-DC04-3A77-B9B86DD86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D5F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207B8F-4E8A-D99A-4B85-B6A1F405C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3" y="749596"/>
            <a:ext cx="1246493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17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https://www.arcgis.com/apps/mapviewer/index.html?webmap=30d2e10d4d694b3eb4dc4d2e58dbb5a5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D162FEB-877F-E200-1149-073F4EE00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84" y="3636621"/>
            <a:ext cx="2078874" cy="15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website automatically opens up to New York, but you can search any city by clicking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7C59F0-40A1-B771-3789-18C0F347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03"/>
          <a:stretch/>
        </p:blipFill>
        <p:spPr>
          <a:xfrm>
            <a:off x="1108969" y="1618923"/>
            <a:ext cx="8378015" cy="51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E355C-4FA0-7C9F-2682-D840B3CA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56328186-829C-096B-90F6-9F85F7B0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Cambridge, MA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D536F12-5CCA-2802-8F63-2603D149A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C940F-9F5E-7744-C4EE-18BCC5B161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11919" y="1286678"/>
            <a:ext cx="9368161" cy="54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Bloomington, IN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A4196502-F381-AA74-AC78-F0541D679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297" y="1286678"/>
            <a:ext cx="9389405" cy="54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6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E1016-FDDD-B5C4-6017-7D017F98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43D2EAA3-506B-15EB-A7A2-0EC04A156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Flagstaff, AZ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F89AF8D-1779-A9DC-6A99-A30995626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1FF1CE-6343-272A-3320-BCD788BD89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24684" y="1286678"/>
            <a:ext cx="9342631" cy="54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1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5FB10-2677-1592-07AE-0F21A9500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702201E3-7267-CB13-2B52-E88E0E44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Gainesville, FL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9E663D-63CC-F6F0-D652-49784D856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126C2-7041-093D-12B3-1134CA20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838" y="1286678"/>
            <a:ext cx="9330322" cy="54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16F91-E68C-1ACB-982F-E66B48D36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2ECB8A4B-391F-4DB4-53FA-677839CD5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Jackson, TN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031978F-F815-18AE-4F35-26FCA8A58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6A347-CE2A-030F-28AA-E98CC4F6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838" y="1289755"/>
            <a:ext cx="9330322" cy="54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7723-07C2-9519-375A-0F7E0F92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B96D8AE2-480D-E8E5-65B4-F1AA60623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Montgomery, AL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66FC40-4F47-6B06-C576-1C5B83FA6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B01FC-28CC-DFBB-EB93-51425E86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838" y="1293347"/>
            <a:ext cx="9330322" cy="54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2AB2-22CF-F873-A157-A54EB7BD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C3715EEF-CAE9-AD8F-9A30-09AD2EAE8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52" y="215894"/>
            <a:ext cx="667309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Portsmouth, VA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9CA6C06-CBF1-4B31-B95E-2B92D5963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45C57-A3C6-9171-39E6-B93D281627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838" y="1297702"/>
            <a:ext cx="9330322" cy="54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15139-BC18-7B8A-9B35-E014208F6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9B7450F5-19DA-5E40-1B72-6CF0BF2B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482" y="215894"/>
            <a:ext cx="738303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San Bernardino, CA</a:t>
            </a:r>
            <a:endParaRPr lang="en-US" sz="6000" b="1" dirty="0">
              <a:solidFill>
                <a:srgbClr val="D5F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213184-76A5-846A-FAE4-C41F5AF22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62" y="2884495"/>
            <a:ext cx="3026752" cy="31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3023E-B7D8-C948-9402-6FEEAC5B1D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8300" y="1297702"/>
            <a:ext cx="9315397" cy="54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1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278a402-1a9e-4eb9-8414-ffb55a5fcf1e}" enabled="0" method="" siteId="{4278a402-1a9e-4eb9-8414-ffb55a5fcf1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31171</TotalTime>
  <Words>311</Words>
  <Application>Microsoft Office PowerPoint</Application>
  <PresentationFormat>Widescreen</PresentationFormat>
  <Paragraphs>42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Xiluva Mbungela</cp:lastModifiedBy>
  <cp:revision>146</cp:revision>
  <dcterms:created xsi:type="dcterms:W3CDTF">2020-10-31T10:50:13Z</dcterms:created>
  <dcterms:modified xsi:type="dcterms:W3CDTF">2025-02-06T17:03:53Z</dcterms:modified>
  <cp:category/>
</cp:coreProperties>
</file>